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1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59" r:id="rId4"/>
    <p:sldId id="290" r:id="rId5"/>
    <p:sldId id="386" r:id="rId6"/>
    <p:sldId id="409" r:id="rId7"/>
    <p:sldId id="387" r:id="rId8"/>
    <p:sldId id="414" r:id="rId9"/>
    <p:sldId id="389" r:id="rId10"/>
    <p:sldId id="391" r:id="rId11"/>
    <p:sldId id="415" r:id="rId12"/>
    <p:sldId id="388" r:id="rId13"/>
    <p:sldId id="416" r:id="rId14"/>
    <p:sldId id="390" r:id="rId15"/>
    <p:sldId id="417" r:id="rId16"/>
    <p:sldId id="266" r:id="rId17"/>
    <p:sldId id="402" r:id="rId18"/>
    <p:sldId id="403" r:id="rId19"/>
    <p:sldId id="405" r:id="rId20"/>
    <p:sldId id="404" r:id="rId21"/>
    <p:sldId id="406" r:id="rId22"/>
    <p:sldId id="407" r:id="rId23"/>
    <p:sldId id="393" r:id="rId24"/>
    <p:sldId id="398" r:id="rId25"/>
    <p:sldId id="401" r:id="rId26"/>
    <p:sldId id="301" r:id="rId27"/>
    <p:sldId id="399" r:id="rId28"/>
  </p:sldIdLst>
  <p:sldSz cx="9144000" cy="6858000" type="screen4x3"/>
  <p:notesSz cx="6735763" cy="986948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showAnimation="0" useTimings="0">
    <p:present/>
    <p:sldAll/>
    <p:penClr>
      <a:schemeClr val="tx1"/>
    </p:penClr>
  </p:showPr>
  <p:clrMru>
    <a:srgbClr val="000000"/>
    <a:srgbClr val="BE6002"/>
    <a:srgbClr val="FD8E1F"/>
    <a:srgbClr val="FD8003"/>
    <a:srgbClr val="0C6305"/>
    <a:srgbClr val="12B238"/>
    <a:srgbClr val="388C5E"/>
    <a:srgbClr val="00C459"/>
    <a:srgbClr val="E47302"/>
    <a:srgbClr val="EC77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9" autoAdjust="0"/>
    <p:restoredTop sz="90468" autoAdjust="0"/>
  </p:normalViewPr>
  <p:slideViewPr>
    <p:cSldViewPr>
      <p:cViewPr>
        <p:scale>
          <a:sx n="66" d="100"/>
          <a:sy n="66" d="100"/>
        </p:scale>
        <p:origin x="-630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t" anchorCtr="0" compatLnSpc="1">
            <a:prstTxWarp prst="textNoShape">
              <a:avLst/>
            </a:prstTxWarp>
          </a:bodyPr>
          <a:lstStyle>
            <a:lvl1pPr defTabSz="93662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276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94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t" anchorCtr="0" compatLnSpc="1">
            <a:prstTxWarp prst="textNoShape">
              <a:avLst/>
            </a:prstTxWarp>
          </a:bodyPr>
          <a:lstStyle>
            <a:lvl1pPr algn="r" defTabSz="93662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276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5775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b" anchorCtr="0" compatLnSpc="1">
            <a:prstTxWarp prst="textNoShape">
              <a:avLst/>
            </a:prstTxWarp>
          </a:bodyPr>
          <a:lstStyle>
            <a:lvl1pPr defTabSz="93662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276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5775"/>
            <a:ext cx="29194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b" anchorCtr="0" compatLnSpc="1">
            <a:prstTxWarp prst="textNoShape">
              <a:avLst/>
            </a:prstTxWarp>
          </a:bodyPr>
          <a:lstStyle>
            <a:lvl1pPr algn="r" defTabSz="936625">
              <a:defRPr sz="1200"/>
            </a:lvl1pPr>
          </a:lstStyle>
          <a:p>
            <a:pPr>
              <a:defRPr/>
            </a:pPr>
            <a:fld id="{525695AA-DFB8-4962-AED1-A702101EE8E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t" anchorCtr="0" compatLnSpc="1">
            <a:prstTxWarp prst="textNoShape">
              <a:avLst/>
            </a:prstTxWarp>
          </a:bodyPr>
          <a:lstStyle>
            <a:lvl1pPr defTabSz="93662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94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t" anchorCtr="0" compatLnSpc="1">
            <a:prstTxWarp prst="textNoShape">
              <a:avLst/>
            </a:prstTxWarp>
          </a:bodyPr>
          <a:lstStyle>
            <a:lvl1pPr algn="r" defTabSz="93662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41363"/>
            <a:ext cx="4933950" cy="3700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4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9563" cy="444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304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5775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b" anchorCtr="0" compatLnSpc="1">
            <a:prstTxWarp prst="textNoShape">
              <a:avLst/>
            </a:prstTxWarp>
          </a:bodyPr>
          <a:lstStyle>
            <a:lvl1pPr defTabSz="93662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4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5775"/>
            <a:ext cx="29194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35" tIns="46867" rIns="93735" bIns="46867" numCol="1" anchor="b" anchorCtr="0" compatLnSpc="1">
            <a:prstTxWarp prst="textNoShape">
              <a:avLst/>
            </a:prstTxWarp>
          </a:bodyPr>
          <a:lstStyle>
            <a:lvl1pPr algn="r" defTabSz="936625">
              <a:defRPr sz="1200"/>
            </a:lvl1pPr>
          </a:lstStyle>
          <a:p>
            <a:pPr>
              <a:defRPr/>
            </a:pPr>
            <a:fld id="{2C520906-A684-4DF0-B12A-A482769973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C520906-A684-4DF0-B12A-A482769973DE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50995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D2D28-5A54-424B-AD3E-0984DB39EE12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A64E1-A736-4B53-B7BA-5A0E933DA74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42F59-C328-4305-B14F-4EBCBF056195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E0038-70DA-4970-B05D-FB79FC9E0E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BB14A-ACC7-4131-B887-8BF3AD2770E7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37FD0-CADF-4387-AF1F-CF07ED3FB40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D1F4C-FD87-4848-994F-9F54498C96B6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1778C-CEAD-4832-863B-C2E2FEE5539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F21C6-52A9-485F-9ED9-8750EAA5DC6B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16B0D-FF45-440F-B3FD-D7251ECF8B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8E425-6D21-43BB-A1B1-D2B42897467A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B291C-B1BC-47EB-9E30-BE037B21BE0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DCCA8-20A5-4AE1-9324-EDDE85D77CAD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4B9A9-64AE-410A-8B9D-542D4B07D2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CFE7C-6CFA-412D-9CB1-4D4885EAF722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FA500-50EC-4D55-8A78-27ED4D5963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3E682-F569-4EF7-9935-DDF5F5975668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6A543-F69C-4883-902D-57D2C3DAF7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230B8-1540-416B-B03C-E4FCD04CA3CE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5BC59-0F3D-4B5C-A61D-FC7E86B759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427B3-C0CE-4A9E-9F70-AE320C086FF1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37472-A37A-473C-91A4-0ADF6075F78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標題及圖表或組織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625" y="609600"/>
            <a:ext cx="854075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SmartArt 版面配置區 2"/>
          <p:cNvSpPr>
            <a:spLocks noGrp="1"/>
          </p:cNvSpPr>
          <p:nvPr>
            <p:ph type="dgm" idx="1"/>
          </p:nvPr>
        </p:nvSpPr>
        <p:spPr>
          <a:xfrm>
            <a:off x="301625" y="1905000"/>
            <a:ext cx="8540750" cy="4194175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DC4B5-253D-4D03-8343-88CAF2132636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0DF6E-E4FA-4F70-A143-665543C420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625" y="609600"/>
            <a:ext cx="854075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301625" y="1905000"/>
            <a:ext cx="8540750" cy="4194175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3BF22-D3F9-43FD-879A-D1644C4CD95E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8EAA6-7596-4EEB-BD49-A3BD224458E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5089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fld id="{69448C97-9100-4315-B98C-0E5571B1D67F}" type="datetime1">
              <a:rPr lang="zh-TW" altLang="en-US" smtClean="0"/>
              <a:pPr>
                <a:defRPr/>
              </a:pPr>
              <a:t>2013-09-02</a:t>
            </a:fld>
            <a:endParaRPr lang="en-US" altLang="zh-TW"/>
          </a:p>
        </p:txBody>
      </p:sp>
      <p:sp>
        <p:nvSpPr>
          <p:cNvPr id="5089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r>
              <a:rPr lang="zh-TW" altLang="en-US" smtClean="0"/>
              <a:t>國立高雄大學理學院</a:t>
            </a:r>
            <a:endParaRPr lang="en-US" altLang="zh-TW"/>
          </a:p>
        </p:txBody>
      </p:sp>
      <p:sp>
        <p:nvSpPr>
          <p:cNvPr id="5089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>
              <a:defRPr/>
            </a:pPr>
            <a:fld id="{5E85AD82-E9F9-40B9-9EE5-EFC448F68E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  <p:sldLayoutId id="2147484020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hem.nuk.edu.tw/chem/" TargetMode="External"/><Relationship Id="rId2" Type="http://schemas.openxmlformats.org/officeDocument/2006/relationships/hyperlink" Target="http://www.math.nuk.edu.tw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lifescience.nuk.edu.tw/LS/" TargetMode="External"/><Relationship Id="rId5" Type="http://schemas.openxmlformats.org/officeDocument/2006/relationships/hyperlink" Target="http://www.stat.nuk.edu.tw/" TargetMode="External"/><Relationship Id="rId4" Type="http://schemas.openxmlformats.org/officeDocument/2006/relationships/hyperlink" Target="http://www.nukap.org/index1.htm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hem.nuk.edu.tw/chem/Lab/ShowLab.aspx?ID=12" TargetMode="External"/><Relationship Id="rId2" Type="http://schemas.openxmlformats.org/officeDocument/2006/relationships/hyperlink" Target="http://chem.nuk.edu.tw/chem/Lab/ShowLab.aspx?ID=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hem.nuk.edu.tw/chem/Lab/ShowLab.aspx?ID=13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lifescience.nuk.edu.tw/LS/laboratory/aquaculture_biotechnology.htm" TargetMode="External"/><Relationship Id="rId3" Type="http://schemas.openxmlformats.org/officeDocument/2006/relationships/hyperlink" Target="http://lifescience.nuk.edu.tw/LS/laboratory/immunology_molecular_vaccinology.htm" TargetMode="External"/><Relationship Id="rId7" Type="http://schemas.openxmlformats.org/officeDocument/2006/relationships/hyperlink" Target="http://lifescience.nuk.edu.tw/LS/laboratory/plant_molecular_pathology.htm" TargetMode="External"/><Relationship Id="rId2" Type="http://schemas.openxmlformats.org/officeDocument/2006/relationships/hyperlink" Target="http://lifescience.nuk.edu.tw/LS/laboratory/microbial_biochemistr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ifescience.nuk.edu.tw/LS/laboratory/endocrine_vascular_endothelial_cell_physiology.htm" TargetMode="External"/><Relationship Id="rId11" Type="http://schemas.openxmlformats.org/officeDocument/2006/relationships/hyperlink" Target="http://lifescience.nuk.edu.tw/LS/laboratory/cell_biology.htm" TargetMode="External"/><Relationship Id="rId5" Type="http://schemas.openxmlformats.org/officeDocument/2006/relationships/hyperlink" Target="http://lifescience.nuk.edu.tw/LS/laboratory/Plant_Cell_Physiology.htm" TargetMode="External"/><Relationship Id="rId10" Type="http://schemas.openxmlformats.org/officeDocument/2006/relationships/hyperlink" Target="http://lifescience.nuk.edu.tw/LS/laboratory/fish_glia.htm" TargetMode="External"/><Relationship Id="rId4" Type="http://schemas.openxmlformats.org/officeDocument/2006/relationships/hyperlink" Target="http://lifescience.nuk.edu.tw/LS/laboratory/molecular_imitate_and_drog_disign.htm" TargetMode="External"/><Relationship Id="rId9" Type="http://schemas.openxmlformats.org/officeDocument/2006/relationships/hyperlink" Target="http://lifescience.nuk.edu.tw/LS/laboratory/plant_biochemistry.htm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hem.nuk.edu.tw/chem/DPages.aspx?ID=44" TargetMode="External"/><Relationship Id="rId2" Type="http://schemas.openxmlformats.org/officeDocument/2006/relationships/hyperlink" Target="http://chem.nuk.edu.tw/chem/DPages.aspx?ID=4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tat.nuk.edu.tw/js/actuarial_index.asp" TargetMode="External"/><Relationship Id="rId5" Type="http://schemas.openxmlformats.org/officeDocument/2006/relationships/hyperlink" Target="http://chem.nuk.edu.tw/chem/DPages.aspx?ID=65" TargetMode="External"/><Relationship Id="rId4" Type="http://schemas.openxmlformats.org/officeDocument/2006/relationships/hyperlink" Target="http://chem.nuk.edu.tw/chem/DPages.aspx?ID=63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50825" y="1557338"/>
            <a:ext cx="8497888" cy="1800225"/>
          </a:xfrm>
        </p:spPr>
        <p:txBody>
          <a:bodyPr/>
          <a:lstStyle/>
          <a:p>
            <a:pPr eaLnBrk="1" hangingPunct="1"/>
            <a:r>
              <a:rPr lang="zh-TW" altLang="en-US" sz="6600" dirty="0" smtClean="0">
                <a:solidFill>
                  <a:srgbClr val="000066"/>
                </a:solidFill>
                <a:ea typeface="標楷體" pitchFamily="65" charset="-120"/>
              </a:rPr>
              <a:t>國立高雄大學理學院</a:t>
            </a:r>
          </a:p>
        </p:txBody>
      </p:sp>
      <p:sp>
        <p:nvSpPr>
          <p:cNvPr id="3076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549400" y="3949700"/>
            <a:ext cx="6032500" cy="14097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zh-TW" sz="4000" dirty="0" smtClean="0">
              <a:ea typeface="標楷體" pitchFamily="65" charset="-120"/>
            </a:endParaRPr>
          </a:p>
          <a:p>
            <a:pPr eaLnBrk="1" hangingPunct="1">
              <a:lnSpc>
                <a:spcPct val="90000"/>
              </a:lnSpc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更新日期：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日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AA0C21-3633-45D6-8D31-3135BC0D910E}" type="slidenum">
              <a:rPr lang="en-US" altLang="zh-TW" smtClean="0"/>
              <a:pPr/>
              <a:t>2</a:t>
            </a:fld>
            <a:endParaRPr lang="en-US" altLang="zh-TW" smtClean="0"/>
          </a:p>
        </p:txBody>
      </p:sp>
      <p:sp>
        <p:nvSpPr>
          <p:cNvPr id="409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692696"/>
            <a:ext cx="8540750" cy="1143000"/>
          </a:xfrm>
        </p:spPr>
        <p:txBody>
          <a:bodyPr/>
          <a:lstStyle/>
          <a:p>
            <a:pPr eaLnBrk="1" hangingPunct="1"/>
            <a:r>
              <a:rPr lang="zh-TW" altLang="en-US" sz="4800" b="1" dirty="0" smtClean="0">
                <a:ea typeface="標楷體" pitchFamily="65" charset="-120"/>
              </a:rPr>
              <a:t>理學院簡報大綱</a:t>
            </a:r>
            <a:r>
              <a:rPr lang="zh-TW" altLang="en-US" sz="3600" dirty="0" smtClean="0">
                <a:ea typeface="標楷體" pitchFamily="65" charset="-120"/>
              </a:rPr>
              <a:t/>
            </a:r>
            <a:br>
              <a:rPr lang="zh-TW" altLang="en-US" sz="3600" dirty="0" smtClean="0">
                <a:ea typeface="標楷體" pitchFamily="65" charset="-120"/>
              </a:rPr>
            </a:br>
            <a:endParaRPr lang="zh-TW" altLang="en-US" sz="3600" dirty="0" smtClean="0">
              <a:ea typeface="標楷體" pitchFamily="65" charset="-120"/>
            </a:endParaRPr>
          </a:p>
        </p:txBody>
      </p:sp>
      <p:sp>
        <p:nvSpPr>
          <p:cNvPr id="4100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700213"/>
            <a:ext cx="7696200" cy="439261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組織架構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教師人數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系所師資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發展特色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專業設施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教學環境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基本素養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核心能力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專業學程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論文發表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研究計畫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產學合作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003300"/>
              </a:buClr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教育願景</a:t>
            </a:r>
            <a:r>
              <a:rPr lang="en-US" altLang="zh-TW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0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自我定位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zh-TW" dirty="0" smtClean="0">
              <a:solidFill>
                <a:schemeClr val="tx2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AB4023-0C38-4D82-A027-F8547143BE1A}" type="slidenum">
              <a:rPr lang="en-US" altLang="zh-TW" smtClean="0"/>
              <a:pPr/>
              <a:t>3</a:t>
            </a:fld>
            <a:endParaRPr lang="en-US" altLang="zh-TW" smtClean="0"/>
          </a:p>
        </p:txBody>
      </p:sp>
      <p:sp>
        <p:nvSpPr>
          <p:cNvPr id="5123" name="Text Box 24"/>
          <p:cNvSpPr txBox="1">
            <a:spLocks noChangeArrowheads="1"/>
          </p:cNvSpPr>
          <p:nvPr/>
        </p:nvSpPr>
        <p:spPr bwMode="auto">
          <a:xfrm>
            <a:off x="6083300" y="1335088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TW" altLang="zh-TW">
              <a:latin typeface="Comic Sans MS" pitchFamily="66" charset="0"/>
            </a:endParaRPr>
          </a:p>
        </p:txBody>
      </p:sp>
      <p:sp>
        <p:nvSpPr>
          <p:cNvPr id="5124" name="Text Box 31"/>
          <p:cNvSpPr txBox="1">
            <a:spLocks noChangeArrowheads="1"/>
          </p:cNvSpPr>
          <p:nvPr/>
        </p:nvSpPr>
        <p:spPr bwMode="auto">
          <a:xfrm>
            <a:off x="1217851" y="1768475"/>
            <a:ext cx="861774" cy="2519363"/>
          </a:xfrm>
          <a:prstGeom prst="rect">
            <a:avLst/>
          </a:prstGeom>
          <a:solidFill>
            <a:srgbClr val="FF00FF"/>
          </a:solidFill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/>
            <a:r>
              <a:rPr lang="zh-TW" altLang="en-US" sz="4400" dirty="0">
                <a:latin typeface="Comic Sans MS" pitchFamily="66" charset="0"/>
                <a:ea typeface="標楷體" pitchFamily="65" charset="-120"/>
              </a:rPr>
              <a:t>理 學 院</a:t>
            </a:r>
          </a:p>
        </p:txBody>
      </p:sp>
      <p:sp>
        <p:nvSpPr>
          <p:cNvPr id="5125" name="Text Box 32"/>
          <p:cNvSpPr txBox="1">
            <a:spLocks noChangeArrowheads="1"/>
          </p:cNvSpPr>
          <p:nvPr/>
        </p:nvSpPr>
        <p:spPr bwMode="auto">
          <a:xfrm>
            <a:off x="2606675" y="5667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TW" altLang="zh-TW">
              <a:latin typeface="Comic Sans MS" pitchFamily="66" charset="0"/>
            </a:endParaRPr>
          </a:p>
        </p:txBody>
      </p:sp>
      <p:sp>
        <p:nvSpPr>
          <p:cNvPr id="5126" name="Text Box 34"/>
          <p:cNvSpPr txBox="1">
            <a:spLocks noChangeArrowheads="1"/>
          </p:cNvSpPr>
          <p:nvPr/>
        </p:nvSpPr>
        <p:spPr bwMode="auto">
          <a:xfrm>
            <a:off x="3419475" y="620713"/>
            <a:ext cx="4465638" cy="7112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 dirty="0">
                <a:latin typeface="Comic Sans MS" pitchFamily="66" charset="0"/>
                <a:ea typeface="標楷體" pitchFamily="65" charset="-120"/>
                <a:hlinkClick r:id="rId2"/>
              </a:rPr>
              <a:t>應用數學系</a:t>
            </a:r>
            <a:r>
              <a:rPr lang="en-US" altLang="zh-TW" sz="4000" dirty="0">
                <a:latin typeface="Comic Sans MS" pitchFamily="66" charset="0"/>
                <a:ea typeface="標楷體" pitchFamily="65" charset="-120"/>
                <a:hlinkClick r:id="rId2"/>
              </a:rPr>
              <a:t>(</a:t>
            </a:r>
            <a:r>
              <a:rPr lang="zh-TW" altLang="en-US" sz="4000" dirty="0">
                <a:latin typeface="Comic Sans MS" pitchFamily="66" charset="0"/>
                <a:ea typeface="標楷體" pitchFamily="65" charset="-120"/>
                <a:hlinkClick r:id="rId2"/>
              </a:rPr>
              <a:t>碩博</a:t>
            </a:r>
            <a:r>
              <a:rPr lang="en-US" altLang="zh-TW" sz="4000" dirty="0">
                <a:latin typeface="Comic Sans MS" pitchFamily="66" charset="0"/>
                <a:ea typeface="標楷體" pitchFamily="65" charset="-120"/>
                <a:hlinkClick r:id="rId2"/>
              </a:rPr>
              <a:t>)</a:t>
            </a:r>
            <a:endParaRPr lang="en-US" altLang="zh-TW" sz="4000" dirty="0">
              <a:latin typeface="Comic Sans MS" pitchFamily="66" charset="0"/>
              <a:ea typeface="標楷體" pitchFamily="65" charset="-120"/>
            </a:endParaRPr>
          </a:p>
        </p:txBody>
      </p:sp>
      <p:sp>
        <p:nvSpPr>
          <p:cNvPr id="5127" name="Text Box 35"/>
          <p:cNvSpPr txBox="1">
            <a:spLocks noChangeArrowheads="1"/>
          </p:cNvSpPr>
          <p:nvPr/>
        </p:nvSpPr>
        <p:spPr bwMode="auto">
          <a:xfrm>
            <a:off x="3419475" y="1408113"/>
            <a:ext cx="3744913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 dirty="0">
                <a:latin typeface="Comic Sans MS" pitchFamily="66" charset="0"/>
                <a:ea typeface="標楷體" pitchFamily="65" charset="-120"/>
                <a:hlinkClick r:id="rId3"/>
              </a:rPr>
              <a:t>應用化學系</a:t>
            </a:r>
            <a:r>
              <a:rPr lang="en-US" altLang="zh-TW" sz="4000" dirty="0">
                <a:latin typeface="Comic Sans MS" pitchFamily="66" charset="0"/>
                <a:ea typeface="標楷體" pitchFamily="65" charset="-120"/>
                <a:hlinkClick r:id="rId3"/>
              </a:rPr>
              <a:t>(</a:t>
            </a:r>
            <a:r>
              <a:rPr lang="zh-TW" altLang="en-US" sz="4000" dirty="0">
                <a:latin typeface="Comic Sans MS" pitchFamily="66" charset="0"/>
                <a:ea typeface="標楷體" pitchFamily="65" charset="-120"/>
                <a:hlinkClick r:id="rId3"/>
              </a:rPr>
              <a:t>碩</a:t>
            </a:r>
            <a:r>
              <a:rPr lang="en-US" altLang="zh-TW" sz="4000" dirty="0">
                <a:latin typeface="Comic Sans MS" pitchFamily="66" charset="0"/>
                <a:ea typeface="標楷體" pitchFamily="65" charset="-120"/>
                <a:hlinkClick r:id="rId3"/>
              </a:rPr>
              <a:t>)</a:t>
            </a:r>
            <a:endParaRPr lang="en-US" altLang="zh-TW" sz="4000" dirty="0">
              <a:latin typeface="Comic Sans MS" pitchFamily="66" charset="0"/>
              <a:ea typeface="標楷體" pitchFamily="65" charset="-120"/>
            </a:endParaRPr>
          </a:p>
        </p:txBody>
      </p:sp>
      <p:sp>
        <p:nvSpPr>
          <p:cNvPr id="5128" name="Text Box 36"/>
          <p:cNvSpPr txBox="1">
            <a:spLocks noChangeArrowheads="1"/>
          </p:cNvSpPr>
          <p:nvPr/>
        </p:nvSpPr>
        <p:spPr bwMode="auto">
          <a:xfrm>
            <a:off x="3419475" y="3213100"/>
            <a:ext cx="3673475" cy="7112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 dirty="0">
                <a:latin typeface="Comic Sans MS" pitchFamily="66" charset="0"/>
                <a:ea typeface="標楷體" pitchFamily="65" charset="-120"/>
                <a:hlinkClick r:id="rId4"/>
              </a:rPr>
              <a:t>應用物理系</a:t>
            </a:r>
            <a:r>
              <a:rPr lang="en-US" altLang="zh-TW" sz="4000" dirty="0">
                <a:latin typeface="Comic Sans MS" pitchFamily="66" charset="0"/>
                <a:ea typeface="標楷體" pitchFamily="65" charset="-120"/>
                <a:hlinkClick r:id="rId4"/>
              </a:rPr>
              <a:t>(</a:t>
            </a:r>
            <a:r>
              <a:rPr lang="zh-TW" altLang="en-US" sz="4000" dirty="0">
                <a:latin typeface="Comic Sans MS" pitchFamily="66" charset="0"/>
                <a:ea typeface="標楷體" pitchFamily="65" charset="-120"/>
                <a:hlinkClick r:id="rId4"/>
              </a:rPr>
              <a:t>碩</a:t>
            </a:r>
            <a:r>
              <a:rPr lang="en-US" altLang="zh-TW" sz="4000" dirty="0">
                <a:latin typeface="Comic Sans MS" pitchFamily="66" charset="0"/>
                <a:ea typeface="標楷體" pitchFamily="65" charset="-120"/>
                <a:hlinkClick r:id="rId4"/>
              </a:rPr>
              <a:t>)</a:t>
            </a:r>
            <a:endParaRPr lang="en-US" altLang="zh-TW" sz="4000" dirty="0">
              <a:latin typeface="Comic Sans MS" pitchFamily="66" charset="0"/>
              <a:ea typeface="標楷體" pitchFamily="65" charset="-120"/>
            </a:endParaRPr>
          </a:p>
        </p:txBody>
      </p:sp>
      <p:sp>
        <p:nvSpPr>
          <p:cNvPr id="5129" name="Text Box 37"/>
          <p:cNvSpPr txBox="1">
            <a:spLocks noChangeArrowheads="1"/>
          </p:cNvSpPr>
          <p:nvPr/>
        </p:nvSpPr>
        <p:spPr bwMode="auto">
          <a:xfrm>
            <a:off x="3419475" y="4000500"/>
            <a:ext cx="4968875" cy="711200"/>
          </a:xfrm>
          <a:prstGeom prst="rect">
            <a:avLst/>
          </a:prstGeom>
          <a:solidFill>
            <a:srgbClr val="66FF66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>
                <a:latin typeface="Comic Sans MS" pitchFamily="66" charset="0"/>
                <a:ea typeface="標楷體" pitchFamily="65" charset="-120"/>
                <a:hlinkClick r:id="rId5"/>
              </a:rPr>
              <a:t>統計學研究所</a:t>
            </a:r>
            <a:r>
              <a:rPr lang="en-US" altLang="zh-TW" sz="4000">
                <a:latin typeface="Comic Sans MS" pitchFamily="66" charset="0"/>
                <a:ea typeface="標楷體" pitchFamily="65" charset="-120"/>
                <a:hlinkClick r:id="rId5"/>
              </a:rPr>
              <a:t>(</a:t>
            </a:r>
            <a:r>
              <a:rPr lang="zh-TW" altLang="en-US" sz="4000">
                <a:latin typeface="Comic Sans MS" pitchFamily="66" charset="0"/>
                <a:ea typeface="標楷體" pitchFamily="65" charset="-120"/>
                <a:hlinkClick r:id="rId5"/>
              </a:rPr>
              <a:t>碩博</a:t>
            </a:r>
            <a:r>
              <a:rPr lang="en-US" altLang="zh-TW" sz="4000">
                <a:latin typeface="Comic Sans MS" pitchFamily="66" charset="0"/>
                <a:ea typeface="標楷體" pitchFamily="65" charset="-120"/>
                <a:hlinkClick r:id="rId5"/>
              </a:rPr>
              <a:t>)</a:t>
            </a:r>
            <a:endParaRPr lang="en-US" altLang="zh-TW" sz="4000">
              <a:latin typeface="Comic Sans MS" pitchFamily="66" charset="0"/>
              <a:ea typeface="標楷體" pitchFamily="65" charset="-120"/>
            </a:endParaRPr>
          </a:p>
        </p:txBody>
      </p:sp>
      <p:sp>
        <p:nvSpPr>
          <p:cNvPr id="5130" name="Text Box 38"/>
          <p:cNvSpPr txBox="1">
            <a:spLocks noChangeArrowheads="1"/>
          </p:cNvSpPr>
          <p:nvPr/>
        </p:nvSpPr>
        <p:spPr bwMode="auto">
          <a:xfrm>
            <a:off x="3419474" y="2276475"/>
            <a:ext cx="3744813" cy="7112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4000" u="sng" dirty="0">
                <a:solidFill>
                  <a:srgbClr val="D95C43"/>
                </a:solidFill>
                <a:latin typeface="Comic Sans MS" pitchFamily="66" charset="0"/>
                <a:ea typeface="標楷體" pitchFamily="65" charset="-120"/>
                <a:hlinkClick r:id="rId6"/>
              </a:rPr>
              <a:t>生命科學</a:t>
            </a:r>
            <a:r>
              <a:rPr lang="zh-TW" altLang="en-US" sz="4000" u="sng" dirty="0" smtClean="0">
                <a:solidFill>
                  <a:srgbClr val="D95C43"/>
                </a:solidFill>
                <a:latin typeface="Comic Sans MS" pitchFamily="66" charset="0"/>
                <a:ea typeface="標楷體" pitchFamily="65" charset="-120"/>
                <a:hlinkClick r:id="rId6"/>
              </a:rPr>
              <a:t>系</a:t>
            </a:r>
            <a:r>
              <a:rPr lang="en-US" altLang="zh-TW" sz="4000" u="sng" dirty="0" smtClean="0">
                <a:solidFill>
                  <a:srgbClr val="D95C43"/>
                </a:solidFill>
                <a:latin typeface="Comic Sans MS" pitchFamily="66" charset="0"/>
                <a:ea typeface="標楷體" pitchFamily="65" charset="-120"/>
              </a:rPr>
              <a:t>(</a:t>
            </a:r>
            <a:r>
              <a:rPr lang="zh-TW" altLang="en-US" sz="4000" u="sng" dirty="0" smtClean="0">
                <a:solidFill>
                  <a:srgbClr val="D95C43"/>
                </a:solidFill>
                <a:latin typeface="Comic Sans MS" pitchFamily="66" charset="0"/>
                <a:ea typeface="標楷體" pitchFamily="65" charset="-120"/>
              </a:rPr>
              <a:t>碩</a:t>
            </a:r>
            <a:r>
              <a:rPr lang="en-US" altLang="zh-TW" sz="4000" u="sng" dirty="0" smtClean="0">
                <a:solidFill>
                  <a:srgbClr val="D95C43"/>
                </a:solidFill>
                <a:latin typeface="Comic Sans MS" pitchFamily="66" charset="0"/>
                <a:ea typeface="標楷體" pitchFamily="65" charset="-120"/>
              </a:rPr>
              <a:t>)</a:t>
            </a:r>
            <a:endParaRPr lang="zh-TW" altLang="en-US" sz="4000" u="sng" dirty="0">
              <a:solidFill>
                <a:srgbClr val="D95C43"/>
              </a:solidFill>
              <a:latin typeface="Comic Sans MS" pitchFamily="66" charset="0"/>
              <a:ea typeface="標楷體" pitchFamily="65" charset="-120"/>
            </a:endParaRPr>
          </a:p>
        </p:txBody>
      </p:sp>
      <p:sp>
        <p:nvSpPr>
          <p:cNvPr id="5131" name="Text Box 39"/>
          <p:cNvSpPr txBox="1">
            <a:spLocks noChangeArrowheads="1"/>
          </p:cNvSpPr>
          <p:nvPr/>
        </p:nvSpPr>
        <p:spPr bwMode="auto">
          <a:xfrm>
            <a:off x="3419872" y="4869160"/>
            <a:ext cx="4824413" cy="7112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 dirty="0" smtClean="0">
                <a:latin typeface="Comic Sans MS" pitchFamily="66" charset="0"/>
                <a:ea typeface="標楷體" pitchFamily="65" charset="-120"/>
              </a:rPr>
              <a:t>院級研究中心</a:t>
            </a:r>
            <a:endParaRPr lang="en-US" altLang="zh-TW" sz="4000" dirty="0">
              <a:latin typeface="Comic Sans MS" pitchFamily="66" charset="0"/>
              <a:ea typeface="標楷體" pitchFamily="65" charset="-120"/>
            </a:endParaRPr>
          </a:p>
        </p:txBody>
      </p:sp>
      <p:sp>
        <p:nvSpPr>
          <p:cNvPr id="5132" name="Line 40"/>
          <p:cNvSpPr>
            <a:spLocks noChangeShapeType="1"/>
          </p:cNvSpPr>
          <p:nvPr/>
        </p:nvSpPr>
        <p:spPr bwMode="auto">
          <a:xfrm flipH="1">
            <a:off x="2771775" y="976313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3" name="Line 41"/>
          <p:cNvSpPr>
            <a:spLocks noChangeShapeType="1"/>
          </p:cNvSpPr>
          <p:nvPr/>
        </p:nvSpPr>
        <p:spPr bwMode="auto">
          <a:xfrm>
            <a:off x="2771775" y="976313"/>
            <a:ext cx="0" cy="4392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4" name="Line 42"/>
          <p:cNvSpPr>
            <a:spLocks noChangeShapeType="1"/>
          </p:cNvSpPr>
          <p:nvPr/>
        </p:nvSpPr>
        <p:spPr bwMode="auto">
          <a:xfrm>
            <a:off x="2771775" y="5368925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5" name="Line 43"/>
          <p:cNvSpPr>
            <a:spLocks noChangeShapeType="1"/>
          </p:cNvSpPr>
          <p:nvPr/>
        </p:nvSpPr>
        <p:spPr bwMode="auto">
          <a:xfrm>
            <a:off x="2771775" y="4360863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6" name="Line 44"/>
          <p:cNvSpPr>
            <a:spLocks noChangeShapeType="1"/>
          </p:cNvSpPr>
          <p:nvPr/>
        </p:nvSpPr>
        <p:spPr bwMode="auto">
          <a:xfrm>
            <a:off x="2771775" y="3495675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7" name="Line 45"/>
          <p:cNvSpPr>
            <a:spLocks noChangeShapeType="1"/>
          </p:cNvSpPr>
          <p:nvPr/>
        </p:nvSpPr>
        <p:spPr bwMode="auto">
          <a:xfrm>
            <a:off x="2771775" y="2560638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8" name="Line 46"/>
          <p:cNvSpPr>
            <a:spLocks noChangeShapeType="1"/>
          </p:cNvSpPr>
          <p:nvPr/>
        </p:nvSpPr>
        <p:spPr bwMode="auto">
          <a:xfrm>
            <a:off x="2771775" y="1768475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39" name="Line 47"/>
          <p:cNvSpPr>
            <a:spLocks noChangeShapeType="1"/>
          </p:cNvSpPr>
          <p:nvPr/>
        </p:nvSpPr>
        <p:spPr bwMode="auto">
          <a:xfrm>
            <a:off x="2051050" y="306387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140" name="文字方塊 20"/>
          <p:cNvSpPr txBox="1">
            <a:spLocks noChangeArrowheads="1"/>
          </p:cNvSpPr>
          <p:nvPr/>
        </p:nvSpPr>
        <p:spPr bwMode="auto">
          <a:xfrm>
            <a:off x="179388" y="4868862"/>
            <a:ext cx="25209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綠色光電科技研究中心</a:t>
            </a:r>
            <a:endParaRPr lang="en-US" altLang="zh-TW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生物科技研究中心</a:t>
            </a:r>
          </a:p>
        </p:txBody>
      </p:sp>
      <p:cxnSp>
        <p:nvCxnSpPr>
          <p:cNvPr id="23" name="直線單箭頭接點 22"/>
          <p:cNvCxnSpPr/>
          <p:nvPr/>
        </p:nvCxnSpPr>
        <p:spPr>
          <a:xfrm>
            <a:off x="1619250" y="4581525"/>
            <a:ext cx="0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單箭頭接點 25"/>
          <p:cNvCxnSpPr>
            <a:endCxn id="5140" idx="0"/>
          </p:cNvCxnSpPr>
          <p:nvPr/>
        </p:nvCxnSpPr>
        <p:spPr>
          <a:xfrm flipH="1" flipV="1">
            <a:off x="1439863" y="4868862"/>
            <a:ext cx="107950" cy="2889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250825" y="6245225"/>
            <a:ext cx="8591550" cy="476250"/>
          </a:xfrm>
          <a:noFill/>
        </p:spPr>
        <p:txBody>
          <a:bodyPr/>
          <a:lstStyle/>
          <a:p>
            <a:pPr algn="l"/>
            <a:endParaRPr lang="en-US" altLang="zh-TW" dirty="0" smtClean="0"/>
          </a:p>
        </p:txBody>
      </p:sp>
      <p:graphicFrame>
        <p:nvGraphicFramePr>
          <p:cNvPr id="496674" name="Group 34"/>
          <p:cNvGraphicFramePr>
            <a:graphicFrameLocks noGrp="1"/>
          </p:cNvGraphicFramePr>
          <p:nvPr>
            <p:ph idx="1"/>
          </p:nvPr>
        </p:nvGraphicFramePr>
        <p:xfrm>
          <a:off x="179388" y="549272"/>
          <a:ext cx="8569325" cy="5472015"/>
        </p:xfrm>
        <a:graphic>
          <a:graphicData uri="http://schemas.openxmlformats.org/drawingml/2006/table">
            <a:tbl>
              <a:tblPr/>
              <a:tblGrid>
                <a:gridCol w="3367087"/>
                <a:gridCol w="955675"/>
                <a:gridCol w="1042988"/>
                <a:gridCol w="1120775"/>
                <a:gridCol w="969962"/>
                <a:gridCol w="1112838"/>
              </a:tblGrid>
              <a:tr h="19747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院系所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教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授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副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教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助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教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小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聘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位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兼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任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教</a:t>
                      </a:r>
                      <a:b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師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與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/>
                      </a:r>
                      <a:b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合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聘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教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6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應用數學系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/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博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17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應用化學系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16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生命科學系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16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應用物理學系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16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統計學研究所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/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博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94572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     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合計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/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比率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</a:t>
                      </a:r>
                      <a:b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（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28%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）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（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43%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）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14</a:t>
                      </a:r>
                      <a:b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（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29%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）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33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33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C686A10-FC0F-4DF3-901E-78D944F44AF2}" type="slidenum">
              <a:rPr lang="en-US" altLang="zh-TW" smtClean="0"/>
              <a:pPr/>
              <a:t>5</a:t>
            </a:fld>
            <a:endParaRPr lang="en-US" altLang="zh-TW" smtClean="0"/>
          </a:p>
        </p:txBody>
      </p:sp>
      <p:sp>
        <p:nvSpPr>
          <p:cNvPr id="7171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739775"/>
            <a:ext cx="8353425" cy="720725"/>
          </a:xfrm>
          <a:solidFill>
            <a:srgbClr val="66FF66"/>
          </a:solidFill>
        </p:spPr>
        <p:txBody>
          <a:bodyPr/>
          <a:lstStyle/>
          <a:p>
            <a:pPr algn="l" eaLnBrk="1" hangingPunct="1"/>
            <a:r>
              <a:rPr lang="zh-TW" altLang="en-US" sz="4000" dirty="0" smtClean="0">
                <a:ea typeface="標楷體" pitchFamily="65" charset="-120"/>
              </a:rPr>
              <a:t>應用數學系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4000" dirty="0" smtClean="0">
                <a:ea typeface="標楷體" pitchFamily="65" charset="-120"/>
              </a:rPr>
              <a:t>位專任教師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學術專長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72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700213"/>
            <a:ext cx="8424863" cy="4681537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陳晴玉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副教授兼系主任：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生物數學、固體力學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李育嘉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機率、泛函分析、微分方程</a:t>
            </a:r>
            <a:endParaRPr lang="zh-TW" altLang="en-US" sz="2000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黃文璋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隨機過程、應用機率、數理統計、統計教育</a:t>
            </a:r>
            <a:r>
              <a:rPr lang="zh-TW" altLang="en-US" sz="2000" dirty="0" smtClean="0">
                <a:latin typeface="新細明體" charset="-120"/>
              </a:rPr>
              <a:t>      </a:t>
            </a:r>
            <a:r>
              <a:rPr lang="zh-TW" altLang="en-US" sz="1200" dirty="0" smtClean="0">
                <a:latin typeface="新細明體" charset="-120"/>
              </a:rPr>
              <a:t> </a:t>
            </a:r>
            <a:endParaRPr lang="zh-TW" altLang="en-US" sz="2000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吳宗芳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微分方程、 分析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施信宏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白噪音分析、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Levy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白噪音分 析、隨機分析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郭岳承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矩陣理論、 特徵值反問題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黃士峰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機率統計、財務工程、時間序列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鄭斯恩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代數組合學、編碼學、設計理論、圖論</a:t>
            </a:r>
            <a:endParaRPr lang="zh-TW" altLang="en-US" sz="1000" dirty="0" smtClean="0"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劉欽岳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應用數學、</a:t>
            </a:r>
            <a:r>
              <a:rPr lang="zh-TW" altLang="en-US" sz="2000" dirty="0" smtClean="0">
                <a:solidFill>
                  <a:srgbClr val="BE6002"/>
                </a:solidFill>
                <a:latin typeface="新細明體" charset="-120"/>
              </a:rPr>
              <a:t>生物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數學、</a:t>
            </a:r>
            <a:r>
              <a:rPr lang="zh-TW" altLang="en-US" sz="2000" dirty="0" smtClean="0">
                <a:solidFill>
                  <a:srgbClr val="BE6002"/>
                </a:solidFill>
                <a:latin typeface="新細明體" charset="-120"/>
              </a:rPr>
              <a:t>計算神經科學</a:t>
            </a:r>
            <a:endParaRPr lang="en-US" altLang="zh-TW" sz="2000" dirty="0" smtClean="0">
              <a:solidFill>
                <a:srgbClr val="BE6002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張惠蘭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rgbClr val="D95C43"/>
                </a:solidFill>
              </a:rPr>
              <a:t>圖型理論、 群試設計、 最優分割</a:t>
            </a:r>
            <a:endParaRPr lang="zh-TW" altLang="en-US" sz="2000" dirty="0" smtClean="0">
              <a:solidFill>
                <a:srgbClr val="D95C43"/>
              </a:solidFill>
              <a:latin typeface="新細明體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AE49C3-9FB7-49B4-BA0C-64F8622C9C27}" type="slidenum">
              <a:rPr lang="zh-TW" altLang="en-US"/>
              <a:pPr>
                <a:defRPr/>
              </a:pPr>
              <a:t>6</a:t>
            </a:fld>
            <a:endParaRPr lang="zh-TW" altLang="en-US"/>
          </a:p>
        </p:txBody>
      </p:sp>
      <p:pic>
        <p:nvPicPr>
          <p:cNvPr id="8195" name="Picture 2" descr="logowo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8443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26"/>
          <p:cNvSpPr txBox="1">
            <a:spLocks noChangeArrowheads="1"/>
          </p:cNvSpPr>
          <p:nvPr/>
        </p:nvSpPr>
        <p:spPr bwMode="auto">
          <a:xfrm>
            <a:off x="1331913" y="1557338"/>
            <a:ext cx="633571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8800" lvl="3" indent="-457200">
              <a:spcBef>
                <a:spcPct val="50000"/>
              </a:spcBef>
            </a:pPr>
            <a:endParaRPr lang="zh-TW" altLang="en-US" sz="2400">
              <a:ea typeface="標楷體" pitchFamily="65" charset="-120"/>
            </a:endParaRPr>
          </a:p>
          <a:p>
            <a:pPr marL="457200" indent="-457200">
              <a:spcBef>
                <a:spcPct val="50000"/>
              </a:spcBef>
            </a:pPr>
            <a:endParaRPr lang="zh-TW" altLang="en-US" sz="2400">
              <a:ea typeface="標楷體" pitchFamily="65" charset="-120"/>
            </a:endParaRPr>
          </a:p>
          <a:p>
            <a:pPr marL="457200" indent="-457200">
              <a:spcBef>
                <a:spcPct val="50000"/>
              </a:spcBef>
              <a:buFontTx/>
              <a:buAutoNum type="ea1ChtPeriod"/>
            </a:pPr>
            <a:endParaRPr lang="zh-TW" altLang="en-US" sz="2400">
              <a:ea typeface="標楷體" pitchFamily="65" charset="-120"/>
            </a:endParaRP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endParaRPr lang="zh-TW" altLang="en-US" sz="2400">
              <a:ea typeface="標楷體" pitchFamily="65" charset="-120"/>
            </a:endParaRP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endParaRPr lang="zh-TW" altLang="en-US" sz="2400">
              <a:ea typeface="標楷體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0" y="1"/>
          <a:ext cx="9143305" cy="6857999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143305"/>
              </a:tblGrid>
              <a:tr h="9953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應用數學系</a:t>
                      </a:r>
                      <a:r>
                        <a:rPr lang="zh-TW" altLang="en-US" sz="32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ea typeface="標楷體" pitchFamily="65" charset="-120"/>
                        </a:rPr>
                        <a:t>發展特色</a:t>
                      </a:r>
                      <a:endParaRPr lang="zh-TW" altLang="en-US" sz="3200" b="1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zh-TW" altLang="en-US" sz="2400" i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175628">
                <a:tc>
                  <a:txBody>
                    <a:bodyPr/>
                    <a:lstStyle/>
                    <a:p>
                      <a:r>
                        <a:rPr lang="zh-TW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機率統計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、</a:t>
                      </a:r>
                      <a:r>
                        <a:rPr lang="zh-TW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組合數學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及</a:t>
                      </a:r>
                      <a:r>
                        <a:rPr lang="zh-TW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科學計算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為本系三個主要發展方向。這三個方向皆為當代數學之重要領域，理論與應用均深具發展潛力。其跨學科的特性，一方面易於和其他學科互相交流與合作，一方面也能對社會提供服務，亦能照顧學生畢業出路。</a:t>
                      </a:r>
                      <a:endParaRPr lang="zh-TW" altLang="en-US" sz="20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4686977">
                <a:tc>
                  <a:txBody>
                    <a:bodyPr/>
                    <a:lstStyle/>
                    <a:p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發展特色：</a:t>
                      </a:r>
                      <a:endParaRPr lang="zh-TW" altLang="zh-TW" sz="2000" b="0" kern="12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1.</a:t>
                      </a:r>
                      <a:r>
                        <a:rPr lang="zh-TW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堅實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-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研究能量充沛，專業表現佳。本系創系至今，每年教師獲得國科會或教育部計畫之比例約為九成以上。教師皆致力於研究與教學工作，無論是資深教授，中生代與新進教師皆努力不懈。</a:t>
                      </a:r>
                    </a:p>
                    <a:p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2.</a:t>
                      </a:r>
                      <a:r>
                        <a:rPr lang="zh-TW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精緻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-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良好的學習空間與先進的硬軟體設備。本系擁有專用之電腦機房，內有電腦工作站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、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高速計算主機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、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平行電腦等先進設備並有專屬之電腦教室。學習空間舒適，師生研究室空間寬敞明亮，研討教室及演講教室皆配備有電腦與計算軟體，隨時可進行學術與課業的討論。另設置兩間科學計算研討室，除提供上課及與研討外，亦當作學生自習空間。</a:t>
                      </a:r>
                    </a:p>
                    <a:p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3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.</a:t>
                      </a:r>
                      <a:r>
                        <a:rPr lang="zh-TW" altLang="zh-TW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溫馨</a:t>
                      </a:r>
                      <a:r>
                        <a:rPr lang="en-US" altLang="zh-TW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-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師生相處融洽，學生生活豐富。本系老師對同學除課業要求之外，在生活輔導上亦投入甚多。師生關係亦師亦友，學生對本系具有向心力與榮譽心，活動力亦強。每年除舉辦迎新、應數週，及送舊等活動外，於校內外各項競賽中，常有亮麗的表現。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 </a:t>
                      </a:r>
                      <a:endParaRPr lang="zh-TW" altLang="en-US" sz="20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B3108C-2CDF-4FC3-A5E0-069990C86259}" type="slidenum">
              <a:rPr lang="en-US" altLang="zh-TW" smtClean="0"/>
              <a:pPr/>
              <a:t>7</a:t>
            </a:fld>
            <a:endParaRPr lang="en-US" altLang="zh-TW" smtClean="0"/>
          </a:p>
        </p:txBody>
      </p:sp>
      <p:sp>
        <p:nvSpPr>
          <p:cNvPr id="819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0038" y="790575"/>
            <a:ext cx="8540750" cy="693738"/>
          </a:xfrm>
          <a:solidFill>
            <a:srgbClr val="66FF66"/>
          </a:solidFill>
        </p:spPr>
        <p:txBody>
          <a:bodyPr/>
          <a:lstStyle/>
          <a:p>
            <a:pPr algn="l" eaLnBrk="1" hangingPunct="1"/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應用化學系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位專任教師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學術專長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6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528" y="1628775"/>
            <a:ext cx="8496944" cy="5229225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蔡振章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教授兼系主任</a:t>
            </a:r>
            <a:r>
              <a:rPr lang="zh-TW" altLang="en-US" sz="1600" dirty="0" smtClean="0">
                <a:solidFill>
                  <a:srgbClr val="000066"/>
                </a:solidFill>
                <a:latin typeface="新細明體" charset="-120"/>
              </a:rPr>
              <a:t>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無機孔洞結晶材料、有機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/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無機混成奈米材料、   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CVD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技術、石化技術、觸媒化學、綠色化學、製程開發與商業化 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陳振興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</a:t>
            </a:r>
            <a:r>
              <a:rPr lang="zh-TW" altLang="en-US" sz="1600" dirty="0" smtClean="0">
                <a:solidFill>
                  <a:srgbClr val="000066"/>
                </a:solidFill>
                <a:latin typeface="新細明體" charset="-120"/>
              </a:rPr>
              <a:t>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物理化學、電化學、電池技術</a:t>
            </a:r>
            <a:endParaRPr lang="en-US" altLang="zh-TW" sz="1600" dirty="0" smtClean="0"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劉福鯤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分析化學、奈米材料製造、分離方法開發</a:t>
            </a:r>
            <a:r>
              <a:rPr lang="zh-TW" altLang="en-US" sz="2000" dirty="0" smtClean="0">
                <a:latin typeface="新細明體" charset="-120"/>
              </a:rPr>
              <a:t> </a:t>
            </a:r>
            <a:endParaRPr lang="zh-TW" altLang="en-US" sz="2000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鄭秀英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物理化學、化學動力學、半導體材料製程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莊琇惠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無機化學、薄膜材料</a:t>
            </a:r>
          </a:p>
          <a:p>
            <a:pPr eaLnBrk="1" hangingPunct="1">
              <a:lnSpc>
                <a:spcPct val="80000"/>
              </a:lnSpc>
              <a:buClr>
                <a:srgbClr val="000066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郭文章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有機合成、光電高分子材料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rgbClr val="000066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李頂瑜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無機化學、有機金屬、觸媒化學、精準聚合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何永皓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分析化學、質譜學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莊曜遠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計算化學、物理化學</a:t>
            </a:r>
            <a:r>
              <a:rPr lang="zh-TW" altLang="en-US" sz="2400" dirty="0" smtClean="0">
                <a:solidFill>
                  <a:schemeClr val="hlink"/>
                </a:solidFill>
                <a:latin typeface="新細明體" charset="-120"/>
              </a:rPr>
              <a:t>　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黃榮宗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Developing Ketene </a:t>
            </a:r>
            <a:r>
              <a:rPr lang="en-US" altLang="zh-TW" sz="2000" dirty="0" err="1" smtClean="0">
                <a:solidFill>
                  <a:schemeClr val="hlink"/>
                </a:solidFill>
                <a:latin typeface="新細明體" charset="-120"/>
              </a:rPr>
              <a:t>acetals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 as initial olefins for anodic   oxidation reactions in the total synthesis.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zh-TW" sz="1600" dirty="0" smtClean="0">
                <a:solidFill>
                  <a:srgbClr val="000066"/>
                </a:solidFill>
                <a:latin typeface="新細明體" charset="-120"/>
              </a:rPr>
              <a:t> </a:t>
            </a: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蘇楷立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無機化學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,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生物無機化學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,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有機金屬</a:t>
            </a:r>
            <a:r>
              <a:rPr lang="zh-TW" altLang="en-US" sz="2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zh-TW" altLang="en-US" sz="2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zh-TW" altLang="en-US" sz="200" dirty="0" smtClean="0">
                <a:ea typeface="標楷體" pitchFamily="65" charset="-120"/>
              </a:rPr>
              <a:t/>
            </a:r>
            <a:br>
              <a:rPr lang="zh-TW" altLang="en-US" sz="200" dirty="0" smtClean="0">
                <a:ea typeface="標楷體" pitchFamily="65" charset="-120"/>
              </a:rPr>
            </a:br>
            <a:r>
              <a:rPr lang="zh-TW" altLang="en-US" sz="200" dirty="0" smtClean="0">
                <a:ea typeface="標楷體" pitchFamily="65" charset="-120"/>
              </a:rPr>
              <a:t/>
            </a:r>
            <a:br>
              <a:rPr lang="zh-TW" altLang="en-US" sz="200" dirty="0" smtClean="0">
                <a:ea typeface="標楷體" pitchFamily="65" charset="-120"/>
              </a:rPr>
            </a:br>
            <a:r>
              <a:rPr lang="zh-TW" altLang="en-US" sz="400" dirty="0" smtClean="0">
                <a:ea typeface="標楷體" pitchFamily="65" charset="-120"/>
              </a:rPr>
              <a:t/>
            </a:r>
            <a:br>
              <a:rPr lang="zh-TW" altLang="en-US" sz="400" dirty="0" smtClean="0">
                <a:ea typeface="標楷體" pitchFamily="65" charset="-120"/>
              </a:rPr>
            </a:br>
            <a:endParaRPr lang="zh-TW" altLang="en-US" sz="400" dirty="0" smtClean="0"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9C6A75-D04C-4D8F-ACB0-1BC320E2DAC1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0" y="1"/>
          <a:ext cx="9143876" cy="682267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143876"/>
              </a:tblGrid>
              <a:tr h="4766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應用</a:t>
                      </a:r>
                      <a:r>
                        <a:rPr lang="zh-TW" altLang="en-US" sz="3200" b="1" baseline="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化</a:t>
                      </a:r>
                      <a:r>
                        <a:rPr lang="zh-TW" altLang="en-US" sz="32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學系</a:t>
                      </a:r>
                      <a:r>
                        <a:rPr lang="zh-TW" altLang="en-US" sz="3200" b="1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ea typeface="標楷體" pitchFamily="65" charset="-120"/>
                        </a:rPr>
                        <a:t>發展特色</a:t>
                      </a:r>
                      <a:endParaRPr lang="zh-TW" altLang="en-US" sz="3200" b="1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zh-TW" altLang="en-US" sz="24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034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配合政府產業政策與符合地方需求，培養優秀化學應用人才。台灣最主要的傳統化學工業大都分佈於大高雄地區，極需要化學人才的投入協助改進產製過程、提昇競爭力。</a:t>
                      </a:r>
                      <a:endParaRPr lang="zh-TW" altLang="en-US" sz="2000" b="1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3290818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配合電子、光電、生物科技等產業發展，著重先進材料製備與材料分析化學：</a:t>
                      </a:r>
                      <a:endParaRPr lang="zh-TW" altLang="en-US" sz="18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1.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先進材料製備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：奈米材料的製備及特性研究、半導體材料及製程的開發與應用研究、光電高分子材料的開發應用研究、高性能電池材料的製備及應用研究、觸媒材料研究與綠色製程開發、生物無機高分子應用。</a:t>
                      </a:r>
                      <a:endParaRPr lang="zh-TW" altLang="en-US" sz="18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.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材料分析化學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：分析技術新方法的研究、環境與藥物分析及鑑定方法的改進研究。</a:t>
                      </a:r>
                      <a:endParaRPr lang="zh-TW" altLang="en-US" sz="18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3.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基礎化學知識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：化合物的合成與應用、特用化學品的開發及特殊有機、無機材料之開 發、化學反應機制與反應速率之研究。</a:t>
                      </a:r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除一般有機化學、無機化學、物理化學和分析化學等課程外，更以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授證學程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方式教授業界實際需求，如：奈米綠色材料製商學程、綠色科技學程、半導體製程學程、先進材料製備學程、及材料分析學程。學生藉由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基礎課程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、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學程課程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、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專業能力課程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的養成教育，成為具國際競爭力應用化學技術與研發人才。</a:t>
                      </a:r>
                      <a:endParaRPr lang="zh-TW" altLang="en-US" sz="18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5527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化學相關系所畢業生是學界</a:t>
                      </a:r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/</a:t>
                      </a:r>
                      <a:r>
                        <a:rPr lang="zh-TW" altLang="en-US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業界需求的人才，如：化學品、石油化學、環保、半導體、電子、資訊、材料、生化、製藥、食品、能源等產業製造與研發；技術趨勢分析；教育政府等機構之發展。工作性質有化學研究員、化學分析師、品質管制員、環保分析師、製程工程師、化學工程師、專利分析師、產業分析師、化學教師及其他等，出路廣泛。</a:t>
                      </a:r>
                      <a:endParaRPr lang="zh-TW" altLang="en-US" sz="18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87E5E5-3249-4E61-ABD6-109D59A42AB2}" type="slidenum">
              <a:rPr lang="en-US" altLang="zh-TW" smtClean="0"/>
              <a:pPr/>
              <a:t>9</a:t>
            </a:fld>
            <a:endParaRPr lang="en-US" altLang="zh-TW" smtClean="0"/>
          </a:p>
        </p:txBody>
      </p:sp>
      <p:sp>
        <p:nvSpPr>
          <p:cNvPr id="921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0038" y="620713"/>
            <a:ext cx="8540750" cy="863600"/>
          </a:xfrm>
          <a:solidFill>
            <a:srgbClr val="66FF66"/>
          </a:solidFill>
        </p:spPr>
        <p:txBody>
          <a:bodyPr/>
          <a:lstStyle/>
          <a:p>
            <a:pPr algn="l" eaLnBrk="1" hangingPunct="1"/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生命科學系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13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位專任教師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學術專長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220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4" y="1557338"/>
            <a:ext cx="8893175" cy="5040312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溫秋明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副教授兼系主任：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動物細胞培養、病理學、分子生物技術、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                                         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電子顯微鏡學、疫苗製作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林順富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微生物學、蛋白質化學、茵種篩選、抗茵物質、生物技術 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王俊順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教授兼院長：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動物生理學、魚類病理學、水產病毒學分子生物學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王恆隆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副教授兼中心主任：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植物、生化、植物組織培養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楊文仁</a:t>
            </a:r>
            <a:r>
              <a:rPr lang="zh-TW" altLang="en-US" sz="18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分子生物學、疫苗及生物製劑、噬菌體呈現技術、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                         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原核生物基因調控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葛孟杰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植物訊息傳遞 、分子病理學、植物分子生物學、 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                           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基因轉殖、蛋白質純化、表現與動力分析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高佑靈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遺傳學、分子生物學、蛋白質生化學、訊息傳導學、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                           細胞生化學、神經細胞學 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黃永森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內分泌學、分子內分泌學、生理學、生殖生理學</a:t>
            </a: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楊佳寧</a:t>
            </a:r>
            <a:r>
              <a:rPr lang="zh-TW" altLang="en-US" sz="18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蛋白質作用力辨識、生化電腦演算設計、電腦輔助藥物設計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endParaRPr lang="zh-TW" altLang="en-US" sz="1800" dirty="0" smtClean="0">
              <a:solidFill>
                <a:schemeClr val="hlink"/>
              </a:solidFill>
              <a:latin typeface="新細明體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A053A95-2AC6-4010-866F-7A3F2EC5E8F4}" type="slidenum">
              <a:rPr lang="en-US" altLang="zh-TW" smtClean="0"/>
              <a:pPr/>
              <a:t>10</a:t>
            </a:fld>
            <a:endParaRPr lang="en-US" altLang="zh-TW" smtClean="0"/>
          </a:p>
        </p:txBody>
      </p:sp>
      <p:sp>
        <p:nvSpPr>
          <p:cNvPr id="12292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620688"/>
            <a:ext cx="8785225" cy="5329262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施能朗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心臟學、毒理學、獸醫學、分子生物學 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endParaRPr lang="en-US" altLang="zh-TW" sz="20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陳彥澄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</a:t>
            </a:r>
            <a:r>
              <a:rPr lang="zh-TW" altLang="en-US" sz="2800" dirty="0" smtClean="0">
                <a:solidFill>
                  <a:srgbClr val="000066"/>
                </a:solidFill>
                <a:latin typeface="新細明體" charset="-120"/>
              </a:rPr>
              <a:t>：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植物生理、植物生長與分化、植物形態發生、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                               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植物組織培養、植物基因轉殖、掃描式電子顯微鏡、</a:t>
            </a: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2000" dirty="0" smtClean="0">
                <a:solidFill>
                  <a:schemeClr val="hlink"/>
                </a:solidFill>
                <a:latin typeface="新細明體" charset="-120"/>
              </a:rPr>
              <a:t>                                </a:t>
            </a:r>
            <a:r>
              <a:rPr lang="zh-TW" altLang="en-US" sz="2000" dirty="0" smtClean="0">
                <a:solidFill>
                  <a:schemeClr val="hlink"/>
                </a:solidFill>
                <a:latin typeface="新細明體" charset="-120"/>
              </a:rPr>
              <a:t>蘭花細胞培養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黃重期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</a:t>
            </a:r>
            <a:r>
              <a:rPr lang="zh-TW" altLang="en-US" sz="2800" dirty="0" smtClean="0">
                <a:solidFill>
                  <a:srgbClr val="000066"/>
                </a:solidFill>
                <a:latin typeface="新細明體" charset="-120"/>
              </a:rPr>
              <a:t>：</a:t>
            </a:r>
            <a:r>
              <a:rPr lang="zh-TW" altLang="en-US" sz="2000" dirty="0" smtClean="0">
                <a:solidFill>
                  <a:srgbClr val="EC7702"/>
                </a:solidFill>
              </a:rPr>
              <a:t>生態學，演化學，生物多樣性，族群遺傳學，</a:t>
            </a:r>
            <a:r>
              <a:rPr lang="en-US" altLang="zh-TW" sz="2000" dirty="0" smtClean="0">
                <a:solidFill>
                  <a:srgbClr val="EC7702"/>
                </a:solidFill>
              </a:rPr>
              <a:t/>
            </a:r>
            <a:br>
              <a:rPr lang="en-US" altLang="zh-TW" sz="2000" dirty="0" smtClean="0">
                <a:solidFill>
                  <a:srgbClr val="EC7702"/>
                </a:solidFill>
              </a:rPr>
            </a:br>
            <a:r>
              <a:rPr lang="en-US" altLang="zh-TW" sz="2000" dirty="0" smtClean="0">
                <a:solidFill>
                  <a:srgbClr val="EC7702"/>
                </a:solidFill>
              </a:rPr>
              <a:t/>
            </a:r>
            <a:br>
              <a:rPr lang="en-US" altLang="zh-TW" sz="2000" dirty="0" smtClean="0">
                <a:solidFill>
                  <a:srgbClr val="EC7702"/>
                </a:solidFill>
              </a:rPr>
            </a:br>
            <a:r>
              <a:rPr lang="en-US" altLang="zh-TW" sz="2000" dirty="0" smtClean="0">
                <a:solidFill>
                  <a:srgbClr val="EC7702"/>
                </a:solidFill>
              </a:rPr>
              <a:t>                               </a:t>
            </a:r>
            <a:r>
              <a:rPr lang="zh-TW" altLang="en-US" sz="2000" dirty="0" smtClean="0">
                <a:solidFill>
                  <a:srgbClr val="EC7702"/>
                </a:solidFill>
              </a:rPr>
              <a:t>系統學與分類學，醫學昆蟲學，陸棲無脊椎動物學</a:t>
            </a:r>
            <a:r>
              <a:rPr lang="en-US" altLang="zh-TW" sz="2000" dirty="0" smtClean="0">
                <a:solidFill>
                  <a:srgbClr val="EC7702"/>
                </a:solidFill>
              </a:rPr>
              <a:t/>
            </a:r>
            <a:br>
              <a:rPr lang="en-US" altLang="zh-TW" sz="2000" dirty="0" smtClean="0">
                <a:solidFill>
                  <a:srgbClr val="EC7702"/>
                </a:solidFill>
              </a:rPr>
            </a:br>
            <a:endParaRPr lang="en-US" altLang="zh-TW" sz="2000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鄭竣亦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</a:t>
            </a:r>
            <a:r>
              <a:rPr lang="zh-TW" altLang="en-US" sz="2800" dirty="0" smtClean="0">
                <a:solidFill>
                  <a:srgbClr val="000066"/>
                </a:solidFill>
                <a:latin typeface="新細明體" charset="-120"/>
              </a:rPr>
              <a:t>：</a:t>
            </a:r>
            <a:r>
              <a:rPr lang="zh-TW" altLang="en-US" sz="2000" dirty="0" smtClean="0">
                <a:solidFill>
                  <a:srgbClr val="E47302"/>
                </a:solidFill>
              </a:rPr>
              <a:t>天然物結構鑑定 、有機光譜學、 天然物化學、 </a:t>
            </a:r>
            <a:r>
              <a:rPr lang="en-US" altLang="zh-TW" sz="2000" dirty="0" smtClean="0">
                <a:solidFill>
                  <a:srgbClr val="E47302"/>
                </a:solidFill>
              </a:rPr>
              <a:t/>
            </a:r>
            <a:br>
              <a:rPr lang="en-US" altLang="zh-TW" sz="2000" dirty="0" smtClean="0">
                <a:solidFill>
                  <a:srgbClr val="E47302"/>
                </a:solidFill>
              </a:rPr>
            </a:br>
            <a:r>
              <a:rPr lang="en-US" altLang="zh-TW" sz="2000" dirty="0" smtClean="0">
                <a:solidFill>
                  <a:srgbClr val="E47302"/>
                </a:solidFill>
              </a:rPr>
              <a:t/>
            </a:r>
            <a:br>
              <a:rPr lang="en-US" altLang="zh-TW" sz="2000" dirty="0" smtClean="0">
                <a:solidFill>
                  <a:srgbClr val="E47302"/>
                </a:solidFill>
              </a:rPr>
            </a:br>
            <a:r>
              <a:rPr lang="en-US" altLang="zh-TW" sz="2000" dirty="0" smtClean="0">
                <a:solidFill>
                  <a:srgbClr val="E47302"/>
                </a:solidFill>
              </a:rPr>
              <a:t>                               </a:t>
            </a:r>
            <a:r>
              <a:rPr lang="zh-TW" altLang="en-US" sz="2000" dirty="0" smtClean="0">
                <a:solidFill>
                  <a:srgbClr val="E47302"/>
                </a:solidFill>
              </a:rPr>
              <a:t>有機化學</a:t>
            </a:r>
            <a:r>
              <a:rPr lang="zh-TW" altLang="en-US" sz="2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zh-TW" altLang="en-US" sz="2800" dirty="0" smtClean="0">
                <a:solidFill>
                  <a:schemeClr val="hlink"/>
                </a:solidFill>
                <a:latin typeface="新細明體" charset="-120"/>
              </a:rPr>
            </a:br>
            <a:endParaRPr lang="zh-TW" altLang="en-US" sz="2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altLang="zh-TW" sz="2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2800" dirty="0" smtClean="0">
                <a:solidFill>
                  <a:schemeClr val="hlink"/>
                </a:solidFill>
                <a:latin typeface="新細明體" charset="-120"/>
              </a:rPr>
            </a:br>
            <a:endParaRPr lang="en-US" altLang="zh-TW" sz="2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u"/>
            </a:pPr>
            <a:endParaRPr lang="zh-TW" altLang="en-US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24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dirty="0" smtClean="0">
                <a:ea typeface="標楷體" pitchFamily="65" charset="-120"/>
              </a:rPr>
              <a:t/>
            </a:r>
            <a:br>
              <a:rPr lang="zh-TW" altLang="en-US" sz="2800" dirty="0" smtClean="0">
                <a:ea typeface="標楷體" pitchFamily="65" charset="-120"/>
              </a:rPr>
            </a:br>
            <a:endParaRPr lang="zh-TW" altLang="en-US" sz="2800" dirty="0" smtClean="0"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DF883-0142-4704-BB86-6A1660719C03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0" y="44624"/>
          <a:ext cx="9144000" cy="722336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144000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rgbClr val="FFFF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生命科學系發展特</a:t>
                      </a:r>
                      <a:r>
                        <a:rPr lang="zh-TW" altLang="en-US" sz="3200" baseline="0" dirty="0" smtClean="0">
                          <a:solidFill>
                            <a:srgbClr val="FFFF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色</a:t>
                      </a:r>
                      <a:endParaRPr lang="zh-TW" altLang="en-US" sz="3200" dirty="0">
                        <a:solidFill>
                          <a:srgbClr val="FFFF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2364680">
                <a:tc>
                  <a:txBody>
                    <a:bodyPr/>
                    <a:lstStyle/>
                    <a:p>
                      <a:r>
                        <a:rPr lang="zh-TW" altLang="zh-TW" sz="2000" b="1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發展特色</a:t>
                      </a:r>
                      <a:endParaRPr lang="zh-TW" altLang="zh-TW" sz="20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    </a:t>
                      </a:r>
                      <a:r>
                        <a:rPr lang="zh-TW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本系之設立，係為配合南部生物技術產業的發展，培育兼具基礎與應用生物科技的人才。在教學方面，為了配合高等研究之需要，設計相關學群，使學生能在畢業後，無論是創業、就業或繼續深造，都具備基本的研究能力。</a:t>
                      </a:r>
                      <a:endParaRPr lang="zh-TW" altLang="zh-TW" sz="20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    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本系的研發方向與應用課程，可與南台灣成立之「台南科學工業園區」、「台灣蘭花生物科技園區」、「屏東農業生物技術園區」及「中研院南部生物技術中心」所發展之生技產業以及高雄地區週邊產業環境相結合，與南部生物技術相關資源之整合及未來發展有密切的關係。</a:t>
                      </a:r>
                      <a:endParaRPr lang="zh-TW" altLang="en-US" sz="2000" b="1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452996">
                <a:tc>
                  <a:txBody>
                    <a:bodyPr/>
                    <a:lstStyle/>
                    <a:p>
                      <a:r>
                        <a:rPr lang="zh-TW" altLang="zh-TW" sz="2000" b="1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教學目標</a:t>
                      </a:r>
                      <a:endParaRPr lang="zh-TW" altLang="zh-TW" sz="20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  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培育具有生命科學理論與生物科技應用兼修的人才。課程設計除了依據教師專長開設專業基礎和進階課程外，也積極推動產業參訪以及實驗室技能實習，學用並進，教育本系畢業之學生，充分具備繼續深造或直接就業之本質學能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2193739"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lang="zh-TW" altLang="zh-TW" sz="2000" b="1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研究方向</a:t>
                      </a:r>
                      <a:endParaRPr lang="zh-TW" altLang="zh-TW" sz="20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lvl="0"/>
                      <a:r>
                        <a:rPr lang="en-US" altLang="zh-TW" sz="18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一、 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植物育種與逆境生理：觀賞花卉產業開發、組織培養、植物逆境生理</a:t>
                      </a:r>
                    </a:p>
                    <a:p>
                      <a:pPr lvl="0"/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二、 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動物生理生態：水產生物疾病防治、魚類生理、生態環境與生物多樣性</a:t>
                      </a:r>
                      <a:r>
                        <a:rPr lang="en-US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/>
                      </a:r>
                      <a:br>
                        <a:rPr lang="en-US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lang="en-US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  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資源永續利用</a:t>
                      </a:r>
                    </a:p>
                    <a:p>
                      <a:pPr lvl="0"/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三、 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疫苗藥物開發：動物疫苗、藥物傳輸、抗菌小分子開發、生醫藥物設計、</a:t>
                      </a:r>
                      <a:r>
                        <a:rPr lang="en-US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/>
                      </a:r>
                      <a:br>
                        <a:rPr lang="en-US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lang="en-US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  </a:t>
                      </a:r>
                      <a:r>
                        <a:rPr lang="zh-TW" altLang="zh-TW" sz="20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藥用植物與海洋天然物開發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/>
                      </a:r>
                      <a:br>
                        <a:rPr lang="en-US" altLang="zh-TW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</a:br>
                      <a:endParaRPr lang="zh-TW" altLang="en-US" sz="16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80816F0-DA52-423B-9997-2374F9709423}" type="slidenum">
              <a:rPr lang="en-US" altLang="zh-TW" smtClean="0"/>
              <a:pPr/>
              <a:t>12</a:t>
            </a:fld>
            <a:endParaRPr lang="en-US" altLang="zh-TW" smtClean="0"/>
          </a:p>
        </p:txBody>
      </p:sp>
      <p:sp>
        <p:nvSpPr>
          <p:cNvPr id="1024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0038" y="549275"/>
            <a:ext cx="8843962" cy="755650"/>
          </a:xfrm>
          <a:solidFill>
            <a:srgbClr val="66FF66"/>
          </a:solidFill>
        </p:spPr>
        <p:txBody>
          <a:bodyPr/>
          <a:lstStyle/>
          <a:p>
            <a:pPr algn="l" eaLnBrk="1" hangingPunct="1"/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應用物理學系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位專任教師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學術專長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244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1484313"/>
            <a:ext cx="8964612" cy="5113337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馮世維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副教授兼系主任：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光學量測技術、 有機發光材料、超快光學、 </a:t>
            </a: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>                                               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載子動力學、半導體光學、 氮化鎵相關半導體光學特性</a:t>
            </a:r>
            <a:endParaRPr lang="en-US" altLang="zh-TW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黃建榮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有極電致發光二極體、半導體製程技術、奈米光電半導體元件、</a:t>
            </a: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>                           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太陽能電池、量子元件</a:t>
            </a:r>
            <a:endParaRPr lang="en-US" altLang="zh-TW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胡裕民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教授兼學務長：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磊晶製程技術、 薄膜與表面物理分析、 </a:t>
            </a: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>                                                  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磁性薄膜材料應用研究</a:t>
            </a:r>
            <a:endParaRPr lang="en-US" altLang="zh-TW" sz="1800" b="1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孫士傑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固態多體物理理論、量子磁性物理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余進忠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奈米結構、掃針顯微術、高頻微波量測、磁性材料、薄膜物理</a:t>
            </a:r>
            <a:endParaRPr lang="en-US" altLang="zh-TW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韓岱君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磁電材料、奈米磁性薄膜製程與技術、微奈米壓印技術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謝振豪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半導體光電元件、快鐳射分光、固態光學</a:t>
            </a:r>
            <a:endParaRPr lang="en-US" altLang="zh-TW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邱昭文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nl-NL" altLang="zh-TW" sz="1800" dirty="0" smtClean="0">
                <a:solidFill>
                  <a:schemeClr val="hlink"/>
                </a:solidFill>
                <a:latin typeface="新細明體" charset="-120"/>
              </a:rPr>
              <a:t>XAS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、</a:t>
            </a:r>
            <a:r>
              <a:rPr lang="nl-NL" altLang="zh-TW" sz="1800" dirty="0" smtClean="0">
                <a:solidFill>
                  <a:schemeClr val="hlink"/>
                </a:solidFill>
                <a:latin typeface="新細明體" charset="-120"/>
              </a:rPr>
              <a:t>SPE</a:t>
            </a: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>M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、</a:t>
            </a:r>
            <a:r>
              <a:rPr lang="nl-NL" altLang="zh-TW" sz="1800" dirty="0" smtClean="0">
                <a:solidFill>
                  <a:schemeClr val="hlink"/>
                </a:solidFill>
                <a:latin typeface="新細明體" charset="-120"/>
              </a:rPr>
              <a:t>XES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、磁圓偏振二向性、研究新穎奈米材料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廖英彥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奈米結構中電子傳輸、固態量子計算、介觀系統中電子自旋現象</a:t>
            </a: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</a:br>
            <a:r>
              <a:rPr lang="en-US" altLang="zh-TW" sz="1800" dirty="0" smtClean="0">
                <a:solidFill>
                  <a:schemeClr val="hlink"/>
                </a:solidFill>
                <a:latin typeface="新細明體" charset="-120"/>
              </a:rPr>
              <a:t>                              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、 奈米結構的機械性質、高強場下分子轉動能態 </a:t>
            </a:r>
            <a:endParaRPr lang="en-US" altLang="zh-TW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zh-TW" altLang="en-US" sz="2800" b="1" dirty="0" smtClean="0">
                <a:solidFill>
                  <a:srgbClr val="000066"/>
                </a:solidFill>
                <a:latin typeface="新細明體" charset="-120"/>
              </a:rPr>
              <a:t>蔡進譯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>半導體雷射、光電元件、奈米元件物理及應用、太陽能電池、量子元件</a:t>
            </a:r>
            <a:endParaRPr lang="zh-TW" altLang="en-US" sz="16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u"/>
            </a:pPr>
            <a: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  <a:t/>
            </a:r>
            <a:br>
              <a:rPr lang="zh-TW" altLang="en-US" sz="1800" dirty="0" smtClean="0">
                <a:solidFill>
                  <a:schemeClr val="hlink"/>
                </a:solidFill>
                <a:latin typeface="新細明體" charset="-120"/>
              </a:rPr>
            </a:br>
            <a:endParaRPr lang="zh-TW" altLang="en-US" sz="1800" dirty="0" smtClean="0">
              <a:solidFill>
                <a:schemeClr val="hlink"/>
              </a:solidFill>
              <a:latin typeface="新細明體" charset="-12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u"/>
            </a:pPr>
            <a:endParaRPr lang="en-US" altLang="zh-TW" sz="1600" dirty="0" smtClean="0">
              <a:solidFill>
                <a:schemeClr val="hlink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C3A211-19CC-4862-BC9A-4CF6A85B03AA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144000"/>
              </a:tblGrid>
              <a:tr h="77044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rgbClr val="FFFF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應用物理學系發展特色</a:t>
                      </a:r>
                      <a:endParaRPr lang="zh-TW" altLang="en-US" sz="3200" dirty="0">
                        <a:solidFill>
                          <a:srgbClr val="FFFF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1141597">
                <a:tc>
                  <a:txBody>
                    <a:bodyPr/>
                    <a:lstStyle/>
                    <a:p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重點發展方向與特色領域有二：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(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一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)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奈米光電組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(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二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)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固態材料組</a:t>
                      </a:r>
                      <a:endParaRPr lang="zh-TW" altLang="en-US" sz="2000" b="1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27175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奈米光電組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以光電顯示器技術、光電材料技術、光電檢測技術、光電能源技術、磁性與半導體相關奈米材料之理論計算，提供學生多元發展，依個人興趣選擇。</a:t>
                      </a:r>
                      <a:endParaRPr lang="en-US" altLang="zh-TW" sz="2000" kern="12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固態材料組</a:t>
                      </a:r>
                      <a:endParaRPr lang="en-US" altLang="zh-TW" sz="2000" b="1" kern="12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就各維度固態材料之結構、磁性、電性與光學性質等物性及其關聯性進行研究，包括：新一代透明導電薄膜之開發與應用、新穎磁性薄膜材料之製程與物理性質、稀磁性半導體材料之製程與物理性質、新穎磁電與陶瓷氧化物之物理性質、半導體材料之光學特性、新穎材料電子與原子結構等研究領域。 </a:t>
                      </a:r>
                      <a:endParaRPr lang="zh-TW" altLang="en-US" sz="200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2228427">
                <a:tc>
                  <a:txBody>
                    <a:bodyPr/>
                    <a:lstStyle/>
                    <a:p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教育與研究緊密結合，除涵蓋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基本物理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領域教學需求外，亦著重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奈米光電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、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固態材料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等方面的應用研究，並和產業界進行合作交流，期使學生能實際參與產業的發展。理論與實務並重，培育國家科技人才，使學生具備完整物理基礎理論、專業知識和實務經驗。在管理與法律，亦有能力擔任原理講解與技術研發之創新，成為物理專業的經營管理人才。</a:t>
                      </a:r>
                      <a:endParaRPr lang="zh-TW" alt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0BED992-07B8-42E0-B3DA-C72DA142750E}" type="slidenum">
              <a:rPr lang="en-US" altLang="zh-TW" smtClean="0"/>
              <a:pPr/>
              <a:t>14</a:t>
            </a:fld>
            <a:endParaRPr lang="en-US" altLang="zh-TW" smtClean="0"/>
          </a:p>
        </p:txBody>
      </p:sp>
      <p:sp>
        <p:nvSpPr>
          <p:cNvPr id="1126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0038" y="790575"/>
            <a:ext cx="8540750" cy="766763"/>
          </a:xfrm>
          <a:solidFill>
            <a:srgbClr val="66FF66"/>
          </a:solidFill>
        </p:spPr>
        <p:txBody>
          <a:bodyPr/>
          <a:lstStyle/>
          <a:p>
            <a:pPr algn="l" eaLnBrk="1" hangingPunct="1"/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統計學研究所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位專任師資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學術專長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773238"/>
            <a:ext cx="8964489" cy="3671887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zh-TW" altLang="en-US" b="1" dirty="0" smtClean="0">
                <a:solidFill>
                  <a:srgbClr val="000066"/>
                </a:solidFill>
                <a:latin typeface="新細明體" charset="-120"/>
              </a:rPr>
              <a:t>黃士峰</a:t>
            </a:r>
            <a:r>
              <a:rPr lang="zh-TW" altLang="en-US" sz="2400" dirty="0" smtClean="0">
                <a:solidFill>
                  <a:srgbClr val="000066"/>
                </a:solidFill>
                <a:latin typeface="新細明體" charset="-120"/>
              </a:rPr>
              <a:t>副教授兼代所長：</a:t>
            </a:r>
            <a:r>
              <a:rPr lang="zh-TW" altLang="en-US" sz="2400" dirty="0" smtClean="0">
                <a:solidFill>
                  <a:schemeClr val="hlink"/>
                </a:solidFill>
                <a:latin typeface="新細明體" charset="-120"/>
              </a:rPr>
              <a:t>機率統計、財務工程、時間序列</a:t>
            </a:r>
            <a:endParaRPr lang="en-US" altLang="zh-TW" b="1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zh-TW" altLang="en-US" b="1" dirty="0" smtClean="0">
                <a:solidFill>
                  <a:srgbClr val="000066"/>
                </a:solidFill>
                <a:latin typeface="新細明體" charset="-120"/>
              </a:rPr>
              <a:t>俞淑惠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副教授</a:t>
            </a:r>
            <a:r>
              <a:rPr lang="zh-TW" altLang="en-US" sz="1800" dirty="0" smtClean="0">
                <a:solidFill>
                  <a:srgbClr val="000066"/>
                </a:solidFill>
                <a:latin typeface="新細明體" charset="-120"/>
              </a:rPr>
              <a:t>：</a:t>
            </a:r>
            <a:r>
              <a:rPr lang="zh-TW" altLang="en-US" sz="2200" dirty="0" smtClean="0">
                <a:solidFill>
                  <a:schemeClr val="hlink"/>
                </a:solidFill>
                <a:latin typeface="新細明體" charset="-120"/>
              </a:rPr>
              <a:t>財務時間數列、財務計量、風險管理、選模理論</a:t>
            </a:r>
            <a:endParaRPr lang="zh-TW" altLang="en-US" sz="2200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zh-TW" altLang="en-US" b="1" dirty="0" smtClean="0">
                <a:solidFill>
                  <a:srgbClr val="000066"/>
                </a:solidFill>
                <a:latin typeface="新細明體" charset="-120"/>
              </a:rPr>
              <a:t>黃錦輝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400" dirty="0" smtClean="0">
                <a:solidFill>
                  <a:srgbClr val="E47302"/>
                </a:solidFill>
              </a:rPr>
              <a:t>存活分析、長期追蹤資料分析、生物統計</a:t>
            </a:r>
            <a:endParaRPr lang="zh-TW" altLang="en-US" sz="2400" dirty="0" smtClean="0">
              <a:solidFill>
                <a:srgbClr val="E47302"/>
              </a:solidFill>
              <a:latin typeface="新細明體" charset="-120"/>
            </a:endParaRPr>
          </a:p>
          <a:p>
            <a:pPr>
              <a:buNone/>
            </a:pPr>
            <a:r>
              <a:rPr lang="zh-TW" altLang="en-US" b="1" dirty="0" smtClean="0">
                <a:solidFill>
                  <a:srgbClr val="000066"/>
                </a:solidFill>
                <a:latin typeface="新細明體" charset="-120"/>
              </a:rPr>
              <a:t>郭錕霖</a:t>
            </a:r>
            <a:r>
              <a:rPr lang="zh-TW" altLang="en-US" sz="2000" dirty="0" smtClean="0">
                <a:solidFill>
                  <a:srgbClr val="000066"/>
                </a:solidFill>
                <a:latin typeface="新細明體" charset="-120"/>
              </a:rPr>
              <a:t>助理教授：</a:t>
            </a:r>
            <a:r>
              <a:rPr lang="zh-TW" altLang="en-US" sz="2200" dirty="0" smtClean="0">
                <a:solidFill>
                  <a:srgbClr val="E47302"/>
                </a:solidFill>
              </a:rPr>
              <a:t>離散型多變量分析、貝氏統計、社會網絡分析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u"/>
            </a:pPr>
            <a:endParaRPr lang="zh-TW" altLang="en-US" sz="1800" dirty="0" smtClean="0">
              <a:solidFill>
                <a:srgbClr val="000066"/>
              </a:solidFill>
              <a:latin typeface="新細明體" charset="-12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dirty="0" smtClean="0">
                <a:ea typeface="標楷體" pitchFamily="65" charset="-120"/>
              </a:rPr>
              <a:t/>
            </a:r>
            <a:br>
              <a:rPr lang="zh-TW" altLang="en-US" dirty="0" smtClean="0">
                <a:ea typeface="標楷體" pitchFamily="65" charset="-120"/>
              </a:rPr>
            </a:br>
            <a:r>
              <a:rPr lang="zh-TW" altLang="en-US" sz="3600" dirty="0" smtClean="0">
                <a:ea typeface="標楷體" pitchFamily="65" charset="-120"/>
              </a:rPr>
              <a:t/>
            </a:r>
            <a:br>
              <a:rPr lang="zh-TW" altLang="en-US" sz="3600" dirty="0" smtClean="0">
                <a:ea typeface="標楷體" pitchFamily="65" charset="-120"/>
              </a:rPr>
            </a:br>
            <a:endParaRPr lang="zh-TW" altLang="en-US" sz="3600" dirty="0" smtClean="0"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1638DA-0FB0-4824-A741-0076DBAB5AC2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144000"/>
              </a:tblGrid>
              <a:tr h="77735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rgbClr val="FFFF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統計學研究所發展特色</a:t>
                      </a:r>
                      <a:endParaRPr lang="zh-TW" altLang="en-US" sz="3200" dirty="0">
                        <a:solidFill>
                          <a:srgbClr val="FFFF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30103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設置目的：</a:t>
                      </a:r>
                      <a:endParaRPr lang="en-US" altLang="zh-TW" sz="2000" b="0" kern="12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一、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提昇我國科技與經濟之發展</a:t>
                      </a: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二、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培養優秀統計人才</a:t>
                      </a: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三、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支援校內其他系所</a:t>
                      </a:r>
                      <a:r>
                        <a:rPr lang="en-US" altLang="zh-TW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en-US" altLang="zh-TW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統計學已普遍應用到各領域。在教學研究上，如何善用統計工具，亦為本校應用經濟、金融管理、資訊管理、土木與環境工程、生命科學、生物科技、亞太工商管理等系所共同需求。</a:t>
                      </a:r>
                      <a:endParaRPr lang="en-US" altLang="zh-TW" sz="2000" b="0" kern="1200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四、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本校已有成立統計學研究所之良好條件</a:t>
                      </a: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/>
                      </a:r>
                      <a:b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</a:b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五、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統計學是適合國人發展的學科 </a:t>
                      </a:r>
                      <a:endParaRPr lang="zh-TW" altLang="en-US" sz="2000" b="1" dirty="0" smtClean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4807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發展方向：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工業統計、財金統計、生物統計</a:t>
                      </a:r>
                      <a:endParaRPr lang="zh-TW" altLang="en-US" sz="2000" b="0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25895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國人的才智頗適合研究統計。自民國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71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年中央研究院成立統計科學研究所，近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多年來，帶動國內統計研究風潮，使統計成為國內學術界一活躍的學門。根據國科會公佈的資料，與數、理、化相比，在考慮人口因素下，台灣統計研究在 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SCI 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期刊發表的論文，不論在質與量，均遠超過日本、韓國及中國大陸。再以有統計界諾貝爾獎之稱的 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COPSS Presidents' Award 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為例，每年頒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位，自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1981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至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2012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年間，便有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9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位華人（含台灣、香港、大陸）獲獎，華人獲獎比例為</a:t>
                      </a:r>
                      <a:r>
                        <a:rPr lang="en-US" altLang="zh-TW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9/32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，超過四分之一，實屬難得。相對於理工其他學門，發展統計所需之投資較少。在現階段發展統計，以持續提昇我國在國際上學術地位是很適當。</a:t>
                      </a:r>
                      <a:r>
                        <a:rPr lang="zh-TW" altLang="en-US" sz="2000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zh-TW" altLang="en-US" sz="200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4CCA3F-6A5E-4799-A389-35D06BCC0BC0}" type="slidenum">
              <a:rPr lang="en-US" altLang="zh-TW" smtClean="0"/>
              <a:pPr/>
              <a:t>16</a:t>
            </a:fld>
            <a:endParaRPr lang="en-US" altLang="zh-TW" smtClean="0"/>
          </a:p>
        </p:txBody>
      </p:sp>
      <p:sp>
        <p:nvSpPr>
          <p:cNvPr id="1331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609600"/>
            <a:ext cx="8540750" cy="762000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066"/>
                </a:solidFill>
                <a:ea typeface="標楷體" pitchFamily="65" charset="-120"/>
              </a:rPr>
              <a:t>基本素養與核心能力</a:t>
            </a:r>
          </a:p>
        </p:txBody>
      </p:sp>
      <p:sp>
        <p:nvSpPr>
          <p:cNvPr id="3031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1524000"/>
            <a:ext cx="8640762" cy="3057525"/>
          </a:xfrm>
          <a:solidFill>
            <a:srgbClr val="0000FF"/>
          </a:solidFill>
          <a:ln w="38100">
            <a:solidFill>
              <a:srgbClr val="FFFF00"/>
            </a:solidFill>
          </a:ln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Clr>
                <a:srgbClr val="FF9900"/>
              </a:buClr>
              <a:buFont typeface="Wingdings" pitchFamily="2" charset="2"/>
              <a:buNone/>
              <a:defRPr/>
            </a:pPr>
            <a:r>
              <a:rPr lang="zh-TW" altLang="en-US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  <a:t>基本素養：人文與生活素養、公民與道德素養、</a:t>
            </a:r>
            <a:endParaRPr lang="en-US" altLang="zh-TW" sz="2800" dirty="0" smtClean="0">
              <a:solidFill>
                <a:schemeClr val="accent5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>
                <a:srgbClr val="FF9900"/>
              </a:buClr>
              <a:buFont typeface="Wingdings" pitchFamily="2" charset="2"/>
              <a:buNone/>
              <a:defRPr/>
            </a:pPr>
            <a:r>
              <a:rPr lang="zh-TW" altLang="en-US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  <a:t>          倫理與敬業素養、 科學與專業素養。</a:t>
            </a:r>
            <a:endParaRPr lang="en-US" altLang="zh-TW" sz="2800" dirty="0" smtClean="0">
              <a:solidFill>
                <a:schemeClr val="accent5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>
                <a:srgbClr val="FF9900"/>
              </a:buClr>
              <a:buFont typeface="Wingdings" pitchFamily="2" charset="2"/>
              <a:buNone/>
              <a:defRPr/>
            </a:pPr>
            <a:r>
              <a:rPr lang="zh-TW" altLang="en-US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  <a:t>核心能力：實驗分析能力、解決問題能力、</a:t>
            </a:r>
            <a:r>
              <a:rPr lang="en-US" altLang="zh-TW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zh-TW" altLang="en-US" sz="2800" dirty="0" smtClean="0">
                <a:solidFill>
                  <a:schemeClr val="accent5"/>
                </a:solidFill>
                <a:latin typeface="標楷體" pitchFamily="65" charset="-120"/>
                <a:ea typeface="標楷體" pitchFamily="65" charset="-120"/>
              </a:rPr>
              <a:t>實現自我能力、 提昇關懷環境能力 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B37833-F371-4CD8-AC8A-5B5874E5F0A5}" type="slidenum">
              <a:rPr lang="en-US" altLang="zh-TW" smtClean="0"/>
              <a:pPr/>
              <a:t>17</a:t>
            </a:fld>
            <a:endParaRPr lang="en-US" altLang="zh-TW" smtClean="0"/>
          </a:p>
        </p:txBody>
      </p:sp>
      <p:sp>
        <p:nvSpPr>
          <p:cNvPr id="1433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188640"/>
            <a:ext cx="8540750" cy="874713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066"/>
                </a:solidFill>
                <a:ea typeface="標楷體" pitchFamily="65" charset="-120"/>
              </a:rPr>
              <a:t>專業設施</a:t>
            </a:r>
          </a:p>
        </p:txBody>
      </p:sp>
      <p:sp>
        <p:nvSpPr>
          <p:cNvPr id="14340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5" y="980728"/>
            <a:ext cx="8540750" cy="5877273"/>
          </a:xfrm>
        </p:spPr>
        <p:txBody>
          <a:bodyPr/>
          <a:lstStyle/>
          <a:p>
            <a:pPr eaLnBrk="1" hangingPunct="1">
              <a:buNone/>
            </a:pPr>
            <a:r>
              <a:rPr lang="zh-TW" altLang="en-US" sz="2400" b="1" dirty="0" smtClean="0">
                <a:latin typeface="新細明體" charset="-120"/>
              </a:rPr>
              <a:t>應用數學系</a:t>
            </a:r>
            <a:endParaRPr lang="en-US" altLang="zh-TW" sz="2800" dirty="0" smtClean="0">
              <a:latin typeface="新細明體" charset="-120"/>
            </a:endParaRP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科學計算實驗一至四室與研討室</a:t>
            </a:r>
          </a:p>
          <a:p>
            <a:pPr eaLnBrk="1" hangingPunct="1">
              <a:buNone/>
            </a:pPr>
            <a:r>
              <a:rPr lang="zh-TW" altLang="en-US" sz="2400" b="1" dirty="0" smtClean="0">
                <a:latin typeface="新細明體" charset="-120"/>
              </a:rPr>
              <a:t>應用化學系</a:t>
            </a:r>
            <a:endParaRPr lang="en-US" altLang="zh-TW" sz="2800" dirty="0" smtClean="0">
              <a:latin typeface="新細明體" charset="-120"/>
            </a:endParaRP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陳振興－應用電化學實驗室</a:t>
            </a:r>
            <a:endParaRPr lang="en-US" altLang="zh-TW" sz="2000" dirty="0" smtClean="0">
              <a:solidFill>
                <a:srgbClr val="336600"/>
              </a:solidFill>
              <a:latin typeface="新細明體" charset="-120"/>
            </a:endParaRP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蔡振章－孔洞實驗室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鄭秀英－光化學實驗室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劉福鯤－分析化學實驗室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莊琇惠－無機材料實驗室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郭文章－有機光電材料實驗室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莊曜遠－計算化學實驗室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何永皓－有機生化質譜實驗室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李頂瑜－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  <a:hlinkClick r:id="rId2"/>
              </a:rPr>
              <a:t>精準聚合與觸媒實驗室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 </a:t>
            </a: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黃榮宗－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  <a:hlinkClick r:id="rId3"/>
              </a:rPr>
              <a:t>有機合成暨電化學實驗室</a:t>
            </a:r>
            <a:endParaRPr lang="en-US" altLang="zh-TW" sz="2000" dirty="0" smtClean="0">
              <a:solidFill>
                <a:srgbClr val="336600"/>
              </a:solidFill>
              <a:latin typeface="新細明體" charset="-120"/>
            </a:endParaRPr>
          </a:p>
          <a:p>
            <a:pPr eaLnBrk="1" hangingPunct="1">
              <a:buNone/>
            </a:pP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蘇楷立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(Carry)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－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  <a:hlinkClick r:id="rId4"/>
              </a:rPr>
              <a:t>生物無機暨生物技術實驗室</a:t>
            </a:r>
            <a:r>
              <a:rPr lang="zh-TW" altLang="en-US" dirty="0" smtClean="0">
                <a:solidFill>
                  <a:srgbClr val="336600"/>
                </a:solidFill>
                <a:latin typeface="新細明體" charset="-12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54BB3B-C494-4BE3-B479-CACDE4D72AE2}" type="slidenum">
              <a:rPr lang="en-US" altLang="zh-TW" smtClean="0"/>
              <a:pPr/>
              <a:t>18</a:t>
            </a:fld>
            <a:endParaRPr lang="en-US" altLang="zh-TW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51520" y="0"/>
            <a:ext cx="8208912" cy="723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TW" altLang="en-US" sz="2400" b="1" dirty="0"/>
              <a:t>生命科學系</a:t>
            </a:r>
            <a:r>
              <a:rPr lang="zh-TW" altLang="en-US" sz="2400" dirty="0"/>
              <a:t/>
            </a:r>
            <a:br>
              <a:rPr lang="zh-TW" altLang="en-US" sz="2400" dirty="0"/>
            </a:br>
            <a:r>
              <a:rPr lang="zh-TW" altLang="en-US" sz="2000" dirty="0"/>
              <a:t>教師實驗室</a:t>
            </a:r>
            <a:r>
              <a:rPr lang="zh-TW" altLang="en-US" sz="2000" b="1" dirty="0"/>
              <a:t/>
            </a:r>
            <a:br>
              <a:rPr lang="zh-TW" altLang="en-US" sz="2000" b="1" dirty="0"/>
            </a:br>
            <a:r>
              <a:rPr lang="zh-TW" altLang="en-US" sz="2000" dirty="0" smtClean="0">
                <a:solidFill>
                  <a:srgbClr val="336600"/>
                </a:solidFill>
              </a:rPr>
              <a:t>林順富</a:t>
            </a:r>
            <a:r>
              <a:rPr lang="zh-TW" altLang="en-US" sz="2000" dirty="0">
                <a:solidFill>
                  <a:srgbClr val="336600"/>
                </a:solidFill>
              </a:rPr>
              <a:t>：</a:t>
            </a:r>
            <a:r>
              <a:rPr lang="zh-TW" altLang="en-US" sz="2000" dirty="0">
                <a:solidFill>
                  <a:srgbClr val="336600"/>
                </a:solidFill>
                <a:hlinkClick r:id="rId2"/>
              </a:rPr>
              <a:t>微生物生化實驗室</a:t>
            </a:r>
            <a:r>
              <a:rPr lang="zh-TW" altLang="en-US" sz="2000" dirty="0">
                <a:solidFill>
                  <a:srgbClr val="336600"/>
                </a:solidFill>
              </a:rPr>
              <a:t>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300-1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336600"/>
                </a:solidFill>
              </a:rPr>
              <a:t>楊文仁：</a:t>
            </a:r>
            <a:r>
              <a:rPr lang="zh-TW" altLang="en-US" sz="2000" dirty="0" smtClean="0">
                <a:solidFill>
                  <a:srgbClr val="336600"/>
                </a:solidFill>
                <a:hlinkClick r:id="rId3"/>
              </a:rPr>
              <a:t>免疫暨分子疫苗實驗室</a:t>
            </a:r>
            <a:r>
              <a:rPr lang="zh-TW" altLang="en-US" sz="2000" dirty="0" smtClean="0">
                <a:solidFill>
                  <a:srgbClr val="336600"/>
                </a:solidFill>
              </a:rPr>
              <a:t>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300-1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</a:p>
          <a:p>
            <a:r>
              <a:rPr lang="zh-TW" altLang="en-US" sz="2000" dirty="0" smtClean="0">
                <a:solidFill>
                  <a:srgbClr val="336600"/>
                </a:solidFill>
              </a:rPr>
              <a:t>楊佳寧：</a:t>
            </a:r>
            <a:r>
              <a:rPr lang="zh-TW" altLang="en-US" sz="2000" dirty="0" smtClean="0">
                <a:solidFill>
                  <a:srgbClr val="336600"/>
                </a:solidFill>
                <a:hlinkClick r:id="rId4"/>
              </a:rPr>
              <a:t>分子模擬暨藥物設計實驗室</a:t>
            </a:r>
            <a:r>
              <a:rPr lang="zh-TW" altLang="en-US" sz="2000" dirty="0" smtClean="0">
                <a:solidFill>
                  <a:srgbClr val="336600"/>
                </a:solidFill>
              </a:rPr>
              <a:t>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328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</a:p>
          <a:p>
            <a:r>
              <a:rPr lang="zh-TW" altLang="en-US" sz="2000" dirty="0" smtClean="0">
                <a:solidFill>
                  <a:srgbClr val="336600"/>
                </a:solidFill>
              </a:rPr>
              <a:t>陳彥澄：</a:t>
            </a:r>
            <a:r>
              <a:rPr lang="zh-TW" altLang="en-US" sz="2000" dirty="0" smtClean="0">
                <a:solidFill>
                  <a:srgbClr val="336600"/>
                </a:solidFill>
                <a:hlinkClick r:id="rId5"/>
              </a:rPr>
              <a:t>植物細胞生理實驗室</a:t>
            </a:r>
            <a:r>
              <a:rPr lang="zh-TW" altLang="en-US" sz="2000" dirty="0" smtClean="0">
                <a:solidFill>
                  <a:srgbClr val="336600"/>
                </a:solidFill>
              </a:rPr>
              <a:t>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501-1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336600"/>
                </a:solidFill>
              </a:rPr>
              <a:t>黃永森：</a:t>
            </a:r>
            <a:r>
              <a:rPr lang="zh-TW" altLang="en-US" sz="2000" dirty="0" smtClean="0">
                <a:solidFill>
                  <a:srgbClr val="336600"/>
                </a:solidFill>
                <a:hlinkClick r:id="rId6"/>
              </a:rPr>
              <a:t>內分泌與血管內皮細胞生理實驗室</a:t>
            </a:r>
            <a:r>
              <a:rPr lang="zh-TW" altLang="en-US" sz="2000" dirty="0" smtClean="0">
                <a:solidFill>
                  <a:srgbClr val="336600"/>
                </a:solidFill>
              </a:rPr>
              <a:t>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502-1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0C6305"/>
                </a:solidFill>
              </a:rPr>
              <a:t>鄭竣亦</a:t>
            </a:r>
            <a:r>
              <a:rPr lang="zh-TW" altLang="en-US" sz="2000" dirty="0" smtClean="0">
                <a:solidFill>
                  <a:srgbClr val="336600"/>
                </a:solidFill>
              </a:rPr>
              <a:t>：</a:t>
            </a:r>
            <a:r>
              <a:rPr lang="zh-TW" altLang="en-US" sz="2000" u="sng" dirty="0" smtClean="0">
                <a:solidFill>
                  <a:srgbClr val="E47302"/>
                </a:solidFill>
              </a:rPr>
              <a:t>天然物研究</a:t>
            </a:r>
            <a:r>
              <a:rPr lang="zh-TW" altLang="en-US" sz="2000" dirty="0" smtClean="0">
                <a:solidFill>
                  <a:srgbClr val="E47302"/>
                </a:solidFill>
                <a:hlinkClick r:id="rId2"/>
              </a:rPr>
              <a:t>實驗室</a:t>
            </a:r>
            <a:r>
              <a:rPr lang="zh-TW" altLang="en-US" sz="2000" dirty="0" smtClean="0">
                <a:solidFill>
                  <a:srgbClr val="E47302"/>
                </a:solidFill>
              </a:rPr>
              <a:t>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505-1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336600"/>
                </a:solidFill>
              </a:rPr>
              <a:t>葛孟杰：</a:t>
            </a:r>
            <a:r>
              <a:rPr lang="zh-TW" altLang="en-US" sz="2000" dirty="0" smtClean="0">
                <a:solidFill>
                  <a:srgbClr val="336600"/>
                </a:solidFill>
                <a:hlinkClick r:id="rId7"/>
              </a:rPr>
              <a:t>植物分子病理實驗室</a:t>
            </a:r>
            <a:r>
              <a:rPr lang="zh-TW" altLang="en-US" sz="2000" dirty="0" smtClean="0">
                <a:solidFill>
                  <a:srgbClr val="336600"/>
                </a:solidFill>
              </a:rPr>
              <a:t>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506-1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黃重期：生態與 演化實驗室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602-1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336600"/>
                </a:solidFill>
              </a:rPr>
              <a:t>王俊順</a:t>
            </a:r>
            <a:r>
              <a:rPr lang="zh-TW" altLang="en-US" sz="2000" dirty="0">
                <a:solidFill>
                  <a:srgbClr val="336600"/>
                </a:solidFill>
              </a:rPr>
              <a:t>：</a:t>
            </a:r>
            <a:r>
              <a:rPr lang="zh-TW" altLang="en-US" sz="2000" dirty="0">
                <a:solidFill>
                  <a:srgbClr val="336600"/>
                </a:solidFill>
                <a:hlinkClick r:id="rId8"/>
              </a:rPr>
              <a:t>水生生物技術實驗室</a:t>
            </a:r>
            <a:r>
              <a:rPr lang="zh-TW" altLang="en-US" sz="2000" dirty="0">
                <a:solidFill>
                  <a:srgbClr val="336600"/>
                </a:solidFill>
              </a:rPr>
              <a:t>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603-1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)</a:t>
            </a:r>
            <a:r>
              <a:rPr lang="en-US" altLang="zh-TW" sz="2000" dirty="0">
                <a:solidFill>
                  <a:srgbClr val="336600"/>
                </a:solidFill>
              </a:rPr>
              <a:t/>
            </a:r>
            <a:br>
              <a:rPr lang="en-US" altLang="zh-TW" sz="2000" dirty="0">
                <a:solidFill>
                  <a:srgbClr val="336600"/>
                </a:solidFill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>王恆隆：</a:t>
            </a:r>
            <a:r>
              <a:rPr lang="zh-TW" altLang="en-US" sz="2000" dirty="0">
                <a:solidFill>
                  <a:srgbClr val="336600"/>
                </a:solidFill>
                <a:hlinkClick r:id="rId9"/>
              </a:rPr>
              <a:t>植物生化實驗室</a:t>
            </a:r>
            <a:r>
              <a:rPr lang="zh-TW" altLang="en-US" sz="2000" dirty="0">
                <a:solidFill>
                  <a:srgbClr val="336600"/>
                </a:solidFill>
              </a:rPr>
              <a:t>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604-1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)</a:t>
            </a:r>
            <a:r>
              <a:rPr lang="en-US" altLang="zh-TW" sz="2000" dirty="0">
                <a:solidFill>
                  <a:srgbClr val="336600"/>
                </a:solidFill>
              </a:rPr>
              <a:t/>
            </a:r>
            <a:br>
              <a:rPr lang="en-US" altLang="zh-TW" sz="2000" dirty="0">
                <a:solidFill>
                  <a:srgbClr val="336600"/>
                </a:solidFill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>溫秋明：</a:t>
            </a:r>
            <a:r>
              <a:rPr lang="zh-TW" altLang="en-US" sz="2000" dirty="0">
                <a:solidFill>
                  <a:srgbClr val="336600"/>
                </a:solidFill>
                <a:hlinkClick r:id="rId10"/>
              </a:rPr>
              <a:t>魚神經膠細胞實驗室</a:t>
            </a:r>
            <a:r>
              <a:rPr lang="zh-TW" altLang="en-US" sz="2000" dirty="0">
                <a:solidFill>
                  <a:srgbClr val="336600"/>
                </a:solidFill>
              </a:rPr>
              <a:t>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605-1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)</a:t>
            </a:r>
            <a:b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>高佑靈：</a:t>
            </a:r>
            <a:r>
              <a:rPr lang="zh-TW" altLang="en-US" sz="2000" dirty="0">
                <a:solidFill>
                  <a:srgbClr val="336600"/>
                </a:solidFill>
                <a:hlinkClick r:id="rId11"/>
              </a:rPr>
              <a:t>細胞生物實驗室</a:t>
            </a:r>
            <a:r>
              <a:rPr lang="zh-TW" altLang="en-US" sz="2000" dirty="0">
                <a:solidFill>
                  <a:srgbClr val="336600"/>
                </a:solidFill>
              </a:rPr>
              <a:t>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606-1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)</a:t>
            </a:r>
          </a:p>
          <a:p>
            <a:r>
              <a:rPr lang="zh-TW" altLang="en-US" sz="2000" dirty="0">
                <a:solidFill>
                  <a:srgbClr val="336600"/>
                </a:solidFill>
              </a:rPr>
              <a:t>施能朗：心臟血管生物實驗室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609-1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室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)</a:t>
            </a:r>
            <a:r>
              <a:rPr lang="en-US" altLang="zh-TW" sz="2000" dirty="0">
                <a:solidFill>
                  <a:srgbClr val="336600"/>
                </a:solidFill>
              </a:rPr>
              <a:t> </a:t>
            </a:r>
            <a:endParaRPr lang="en-US" altLang="zh-TW" sz="2000" dirty="0">
              <a:solidFill>
                <a:srgbClr val="336600"/>
              </a:solidFill>
              <a:latin typeface="新細明體" charset="-120"/>
            </a:endParaRPr>
          </a:p>
          <a:p>
            <a:r>
              <a:rPr lang="zh-TW" altLang="en-US" sz="2000" dirty="0" smtClean="0"/>
              <a:t>教學</a:t>
            </a:r>
            <a:r>
              <a:rPr lang="zh-TW" altLang="en-US" sz="2000" dirty="0"/>
              <a:t>實驗室</a:t>
            </a:r>
          </a:p>
          <a:p>
            <a:r>
              <a:rPr lang="zh-TW" altLang="en-US" sz="2000" dirty="0">
                <a:solidFill>
                  <a:srgbClr val="336600"/>
                </a:solidFill>
              </a:rPr>
              <a:t>微生物實驗室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201 )</a:t>
            </a:r>
            <a:b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>生物實驗室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202 )</a:t>
            </a:r>
            <a:b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/>
              <a:t>共同儀器</a:t>
            </a:r>
            <a:r>
              <a:rPr lang="zh-TW" altLang="en-US" sz="2000" dirty="0" smtClean="0"/>
              <a:t>室</a:t>
            </a:r>
            <a:endParaRPr lang="en-US" altLang="zh-TW" sz="2000" dirty="0" smtClean="0"/>
          </a:p>
          <a:p>
            <a:r>
              <a:rPr lang="zh-TW" altLang="en-US" sz="2000" dirty="0" smtClean="0">
                <a:solidFill>
                  <a:srgbClr val="336600"/>
                </a:solidFill>
              </a:rPr>
              <a:t>植物栽培生長室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B106 )</a:t>
            </a:r>
            <a:b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</a:br>
            <a:r>
              <a:rPr lang="zh-TW" altLang="en-US" sz="2000" dirty="0" smtClean="0">
                <a:solidFill>
                  <a:srgbClr val="336600"/>
                </a:solidFill>
              </a:rPr>
              <a:t>植物組織培養室  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 smtClean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 smtClean="0">
                <a:solidFill>
                  <a:srgbClr val="336600"/>
                </a:solidFill>
                <a:latin typeface="新細明體" charset="-120"/>
              </a:rPr>
              <a:t>607-1 )</a:t>
            </a:r>
            <a:r>
              <a:rPr lang="en-US" altLang="zh-TW" sz="2000" dirty="0" smtClean="0">
                <a:solidFill>
                  <a:srgbClr val="336600"/>
                </a:solidFill>
              </a:rPr>
              <a:t> </a:t>
            </a:r>
            <a:endParaRPr lang="zh-TW" altLang="en-US" sz="2000" dirty="0"/>
          </a:p>
          <a:p>
            <a:r>
              <a:rPr lang="zh-TW" altLang="en-US" sz="2000" dirty="0">
                <a:solidFill>
                  <a:srgbClr val="336600"/>
                </a:solidFill>
              </a:rPr>
              <a:t>精密儀器室  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( </a:t>
            </a:r>
            <a:r>
              <a:rPr lang="zh-TW" altLang="en-US" sz="2000" dirty="0">
                <a:solidFill>
                  <a:srgbClr val="336600"/>
                </a:solidFill>
                <a:latin typeface="新細明體" charset="-120"/>
              </a:rPr>
              <a:t>理</a:t>
            </a:r>
            <a:r>
              <a:rPr lang="en-US" altLang="zh-TW" sz="2000" dirty="0">
                <a:solidFill>
                  <a:srgbClr val="336600"/>
                </a:solidFill>
                <a:latin typeface="新細明體" charset="-120"/>
              </a:rPr>
              <a:t>608-1 )</a:t>
            </a:r>
            <a:r>
              <a:rPr lang="en-US" altLang="zh-TW" sz="2000" dirty="0">
                <a:solidFill>
                  <a:srgbClr val="336600"/>
                </a:solidFill>
              </a:rPr>
              <a:t/>
            </a:r>
            <a:br>
              <a:rPr lang="en-US" altLang="zh-TW" sz="2000" dirty="0">
                <a:solidFill>
                  <a:srgbClr val="336600"/>
                </a:solidFill>
              </a:rPr>
            </a:br>
            <a:endParaRPr lang="en-US" altLang="zh-TW" sz="2000" dirty="0">
              <a:solidFill>
                <a:srgbClr val="33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80968E-2CC0-400C-B4F5-1E0E4DFE1DEA}" type="slidenum">
              <a:rPr lang="en-US" altLang="zh-TW" smtClean="0"/>
              <a:pPr/>
              <a:t>19</a:t>
            </a:fld>
            <a:endParaRPr lang="en-US" altLang="zh-TW" smtClean="0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467544" y="764704"/>
            <a:ext cx="698500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TW" altLang="en-US" sz="2400" b="1" dirty="0"/>
              <a:t>統計學</a:t>
            </a:r>
            <a:r>
              <a:rPr lang="zh-TW" altLang="en-US" sz="2400" b="1" dirty="0" smtClean="0"/>
              <a:t>研究所</a:t>
            </a:r>
            <a:r>
              <a:rPr lang="en-US" altLang="zh-TW" sz="2400" b="1" dirty="0" smtClean="0"/>
              <a:t/>
            </a:r>
            <a:br>
              <a:rPr lang="en-US" altLang="zh-TW" sz="2400" b="1" dirty="0" smtClean="0"/>
            </a:b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sz="2000" dirty="0">
                <a:solidFill>
                  <a:srgbClr val="336600"/>
                </a:solidFill>
              </a:rPr>
              <a:t>調查統計中心（理</a:t>
            </a:r>
            <a:r>
              <a:rPr lang="en-US" altLang="zh-TW" sz="2000" dirty="0">
                <a:solidFill>
                  <a:srgbClr val="336600"/>
                </a:solidFill>
              </a:rPr>
              <a:t>321</a:t>
            </a:r>
            <a:r>
              <a:rPr lang="zh-TW" altLang="en-US" sz="2000" dirty="0" smtClean="0">
                <a:solidFill>
                  <a:srgbClr val="336600"/>
                </a:solidFill>
              </a:rPr>
              <a:t>）</a:t>
            </a:r>
            <a:r>
              <a:rPr lang="en-US" altLang="zh-TW" sz="2000" dirty="0" smtClean="0">
                <a:solidFill>
                  <a:srgbClr val="336600"/>
                </a:solidFill>
              </a:rPr>
              <a:t/>
            </a:r>
            <a:br>
              <a:rPr lang="en-US" altLang="zh-TW" sz="2000" dirty="0" smtClean="0">
                <a:solidFill>
                  <a:srgbClr val="336600"/>
                </a:solidFill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/>
            </a:r>
            <a:br>
              <a:rPr lang="zh-TW" altLang="en-US" sz="2000" dirty="0">
                <a:solidFill>
                  <a:srgbClr val="336600"/>
                </a:solidFill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>魏慶榮紀念圖書館（理</a:t>
            </a:r>
            <a:r>
              <a:rPr lang="en-US" altLang="zh-TW" sz="2000" dirty="0">
                <a:solidFill>
                  <a:srgbClr val="336600"/>
                </a:solidFill>
              </a:rPr>
              <a:t>323</a:t>
            </a:r>
            <a:r>
              <a:rPr lang="zh-TW" altLang="en-US" sz="2000" dirty="0" smtClean="0">
                <a:solidFill>
                  <a:srgbClr val="336600"/>
                </a:solidFill>
              </a:rPr>
              <a:t>）</a:t>
            </a:r>
            <a:r>
              <a:rPr lang="en-US" altLang="zh-TW" sz="2000" dirty="0" smtClean="0">
                <a:solidFill>
                  <a:srgbClr val="336600"/>
                </a:solidFill>
              </a:rPr>
              <a:t/>
            </a:r>
            <a:br>
              <a:rPr lang="en-US" altLang="zh-TW" sz="2000" dirty="0" smtClean="0">
                <a:solidFill>
                  <a:srgbClr val="336600"/>
                </a:solidFill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/>
            </a:r>
            <a:br>
              <a:rPr lang="zh-TW" altLang="en-US" sz="2000" dirty="0">
                <a:solidFill>
                  <a:srgbClr val="336600"/>
                </a:solidFill>
              </a:rPr>
            </a:br>
            <a:r>
              <a:rPr lang="zh-TW" altLang="en-US" sz="2000" dirty="0">
                <a:solidFill>
                  <a:srgbClr val="336600"/>
                </a:solidFill>
              </a:rPr>
              <a:t>統計諮詢中心（理</a:t>
            </a:r>
            <a:r>
              <a:rPr lang="en-US" altLang="zh-TW" sz="2000" dirty="0">
                <a:solidFill>
                  <a:srgbClr val="336600"/>
                </a:solidFill>
              </a:rPr>
              <a:t>311</a:t>
            </a:r>
            <a:r>
              <a:rPr lang="zh-TW" altLang="en-US" sz="2000" dirty="0">
                <a:solidFill>
                  <a:srgbClr val="336600"/>
                </a:solidFill>
              </a:rPr>
              <a:t>）</a:t>
            </a:r>
            <a:br>
              <a:rPr lang="zh-TW" altLang="en-US" sz="2000" dirty="0">
                <a:solidFill>
                  <a:srgbClr val="336600"/>
                </a:solidFill>
              </a:rPr>
            </a:br>
            <a:endParaRPr lang="zh-TW" altLang="en-US" sz="2000" dirty="0">
              <a:solidFill>
                <a:srgbClr val="336600"/>
              </a:solidFill>
            </a:endParaRPr>
          </a:p>
          <a:p>
            <a:r>
              <a:rPr lang="zh-TW" altLang="en-US" sz="2000" dirty="0" smtClean="0"/>
              <a:t/>
            </a:r>
            <a:br>
              <a:rPr lang="zh-TW" altLang="en-US" sz="2000" dirty="0" smtClean="0"/>
            </a:br>
            <a:r>
              <a:rPr lang="zh-TW" altLang="en-US" sz="2000" dirty="0" smtClean="0"/>
              <a:t/>
            </a:r>
            <a:br>
              <a:rPr lang="zh-TW" altLang="en-US" sz="2000" dirty="0" smtClean="0"/>
            </a:br>
            <a:endParaRPr lang="en-US" altLang="zh-TW" sz="2000" dirty="0">
              <a:solidFill>
                <a:srgbClr val="33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A96EDB-4ED7-407E-9D2E-B5ACB377F459}" type="slidenum">
              <a:rPr lang="en-US" altLang="zh-TW" smtClean="0"/>
              <a:pPr/>
              <a:t>20</a:t>
            </a:fld>
            <a:endParaRPr lang="en-US" altLang="zh-TW" smtClean="0"/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323528" y="677575"/>
            <a:ext cx="763302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TW" altLang="en-US" sz="2400" b="1" dirty="0"/>
              <a:t>應用物理學系</a:t>
            </a:r>
            <a:r>
              <a:rPr lang="zh-TW" altLang="en-US" b="1" dirty="0"/>
              <a:t/>
            </a:r>
            <a:br>
              <a:rPr lang="zh-TW" altLang="en-US" b="1" dirty="0"/>
            </a:br>
            <a:r>
              <a:rPr lang="zh-TW" altLang="en-US" sz="2000" dirty="0"/>
              <a:t>教學實驗室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>
                <a:solidFill>
                  <a:srgbClr val="336600"/>
                </a:solidFill>
              </a:rPr>
              <a:t>普通物理實驗室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300-4)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 smtClean="0">
                <a:solidFill>
                  <a:srgbClr val="336600"/>
                </a:solidFill>
              </a:rPr>
              <a:t>/</a:t>
            </a:r>
            <a:r>
              <a:rPr lang="zh-TW" altLang="en-US" b="1" dirty="0" smtClean="0">
                <a:solidFill>
                  <a:srgbClr val="336600"/>
                </a:solidFill>
              </a:rPr>
              <a:t>謝振豪</a:t>
            </a:r>
            <a:r>
              <a:rPr lang="zh-TW" altLang="en-US" dirty="0" smtClean="0">
                <a:solidFill>
                  <a:srgbClr val="336600"/>
                </a:solidFill>
              </a:rPr>
              <a:t>老師</a:t>
            </a:r>
            <a:r>
              <a:rPr lang="zh-TW" altLang="en-US" dirty="0">
                <a:solidFill>
                  <a:srgbClr val="336600"/>
                </a:solidFill>
              </a:rPr>
              <a:t/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基礎／近代物理實驗室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300-5)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 smtClean="0">
                <a:solidFill>
                  <a:srgbClr val="336600"/>
                </a:solidFill>
              </a:rPr>
              <a:t>/</a:t>
            </a:r>
            <a:r>
              <a:rPr lang="zh-TW" altLang="en-US" b="1" dirty="0" smtClean="0">
                <a:solidFill>
                  <a:srgbClr val="336600"/>
                </a:solidFill>
              </a:rPr>
              <a:t>胡裕民</a:t>
            </a:r>
            <a:r>
              <a:rPr lang="zh-TW" altLang="en-US" dirty="0" smtClean="0">
                <a:solidFill>
                  <a:srgbClr val="336600"/>
                </a:solidFill>
              </a:rPr>
              <a:t>老師</a:t>
            </a:r>
            <a:r>
              <a:rPr lang="zh-TW" altLang="en-US" dirty="0">
                <a:solidFill>
                  <a:srgbClr val="336600"/>
                </a:solidFill>
              </a:rPr>
              <a:t/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應用電子學實驗室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300-6)  </a:t>
            </a:r>
            <a:r>
              <a:rPr lang="zh-TW" altLang="en-US" dirty="0">
                <a:solidFill>
                  <a:srgbClr val="336600"/>
                </a:solidFill>
              </a:rPr>
              <a:t>負責人</a:t>
            </a:r>
            <a:r>
              <a:rPr lang="en-US" altLang="zh-TW" dirty="0" smtClean="0">
                <a:solidFill>
                  <a:srgbClr val="336600"/>
                </a:solidFill>
              </a:rPr>
              <a:t>/</a:t>
            </a:r>
            <a:r>
              <a:rPr lang="zh-TW" altLang="en-US" b="1" dirty="0" smtClean="0">
                <a:solidFill>
                  <a:srgbClr val="336600"/>
                </a:solidFill>
              </a:rPr>
              <a:t>馮世維</a:t>
            </a:r>
            <a:r>
              <a:rPr lang="zh-TW" altLang="en-US" dirty="0" smtClean="0">
                <a:solidFill>
                  <a:srgbClr val="336600"/>
                </a:solidFill>
              </a:rPr>
              <a:t>老師</a:t>
            </a:r>
            <a:r>
              <a:rPr lang="zh-TW" altLang="en-US" dirty="0">
                <a:solidFill>
                  <a:srgbClr val="336600"/>
                </a:solidFill>
              </a:rPr>
              <a:t/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sz="2000" dirty="0"/>
              <a:t>研究實驗室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>
                <a:solidFill>
                  <a:srgbClr val="336600"/>
                </a:solidFill>
              </a:rPr>
              <a:t>固態理論實驗室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300-3-1)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孫士傑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奈米結構模擬實驗室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300-3-2)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廖英彥</a:t>
            </a:r>
            <a:r>
              <a:rPr lang="zh-TW" altLang="en-US" dirty="0" smtClean="0">
                <a:solidFill>
                  <a:srgbClr val="336600"/>
                </a:solidFill>
              </a:rPr>
              <a:t>老師</a:t>
            </a:r>
            <a:endParaRPr lang="en-US" altLang="zh-TW" dirty="0" smtClean="0">
              <a:solidFill>
                <a:srgbClr val="336600"/>
              </a:solidFill>
            </a:endParaRPr>
          </a:p>
          <a:p>
            <a:r>
              <a:rPr lang="zh-TW" altLang="en-US" dirty="0" smtClean="0">
                <a:solidFill>
                  <a:srgbClr val="388C5E"/>
                </a:solidFill>
              </a:rPr>
              <a:t>雷射拉曼光譜實驗室</a:t>
            </a:r>
            <a:r>
              <a:rPr lang="en-US" altLang="zh-TW" dirty="0" smtClean="0">
                <a:solidFill>
                  <a:srgbClr val="388C5E"/>
                </a:solidFill>
              </a:rPr>
              <a:t>(</a:t>
            </a:r>
            <a:r>
              <a:rPr lang="zh-TW" altLang="en-US" dirty="0" smtClean="0">
                <a:solidFill>
                  <a:srgbClr val="388C5E"/>
                </a:solidFill>
              </a:rPr>
              <a:t>理</a:t>
            </a:r>
            <a:r>
              <a:rPr lang="en-US" altLang="zh-TW" dirty="0" smtClean="0">
                <a:solidFill>
                  <a:srgbClr val="388C5E"/>
                </a:solidFill>
              </a:rPr>
              <a:t>507-1)  </a:t>
            </a:r>
            <a:r>
              <a:rPr lang="zh-TW" altLang="en-US" dirty="0" smtClean="0">
                <a:solidFill>
                  <a:srgbClr val="388C5E"/>
                </a:solidFill>
              </a:rPr>
              <a:t>負責人</a:t>
            </a:r>
            <a:r>
              <a:rPr lang="en-US" altLang="zh-TW" dirty="0" smtClean="0">
                <a:solidFill>
                  <a:srgbClr val="388C5E"/>
                </a:solidFill>
              </a:rPr>
              <a:t>/</a:t>
            </a:r>
            <a:r>
              <a:rPr lang="zh-TW" altLang="en-US" b="1" dirty="0" smtClean="0">
                <a:solidFill>
                  <a:srgbClr val="388C5E"/>
                </a:solidFill>
              </a:rPr>
              <a:t>邱昭文</a:t>
            </a:r>
            <a:r>
              <a:rPr lang="zh-TW" altLang="en-US" dirty="0" smtClean="0">
                <a:solidFill>
                  <a:srgbClr val="388C5E"/>
                </a:solidFill>
              </a:rPr>
              <a:t>老師 </a:t>
            </a:r>
            <a:r>
              <a:rPr lang="zh-TW" altLang="en-US" dirty="0">
                <a:solidFill>
                  <a:srgbClr val="336600"/>
                </a:solidFill>
              </a:rPr>
              <a:t/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半導體光譜實驗室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 smtClean="0">
                <a:solidFill>
                  <a:srgbClr val="336600"/>
                </a:solidFill>
              </a:rPr>
              <a:t>理</a:t>
            </a:r>
            <a:r>
              <a:rPr lang="en-US" altLang="zh-TW" dirty="0" smtClean="0">
                <a:solidFill>
                  <a:srgbClr val="336600"/>
                </a:solidFill>
              </a:rPr>
              <a:t>516-1)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謝振豪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奈米光電實驗室</a:t>
            </a:r>
            <a:r>
              <a:rPr lang="en-US" altLang="zh-TW" dirty="0">
                <a:solidFill>
                  <a:srgbClr val="336600"/>
                </a:solidFill>
              </a:rPr>
              <a:t>-1 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509-1)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黃建榮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奈米光電實驗室</a:t>
            </a:r>
            <a:r>
              <a:rPr lang="en-US" altLang="zh-TW" dirty="0">
                <a:solidFill>
                  <a:srgbClr val="336600"/>
                </a:solidFill>
              </a:rPr>
              <a:t>-2 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510-1)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黃建榮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光電實驗室 </a:t>
            </a:r>
            <a:r>
              <a:rPr lang="en-US" altLang="zh-TW" dirty="0" smtClean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512-1)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馮世維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磁性半導體實驗室</a:t>
            </a:r>
            <a:r>
              <a:rPr lang="en-US" altLang="zh-TW" dirty="0">
                <a:solidFill>
                  <a:srgbClr val="336600"/>
                </a:solidFill>
              </a:rPr>
              <a:t>-1 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513-1) </a:t>
            </a:r>
            <a:r>
              <a:rPr lang="en-US" altLang="zh-TW" dirty="0" smtClean="0">
                <a:solidFill>
                  <a:srgbClr val="336600"/>
                </a:solidFill>
              </a:rPr>
              <a:t>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胡裕民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磁性半導體實驗室</a:t>
            </a:r>
            <a:r>
              <a:rPr lang="en-US" altLang="zh-TW" dirty="0">
                <a:solidFill>
                  <a:srgbClr val="336600"/>
                </a:solidFill>
              </a:rPr>
              <a:t>-2 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514-1) </a:t>
            </a:r>
            <a:r>
              <a:rPr lang="en-US" altLang="zh-TW" dirty="0" smtClean="0">
                <a:solidFill>
                  <a:srgbClr val="336600"/>
                </a:solidFill>
              </a:rPr>
              <a:t>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胡裕民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磁電材料實驗室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515-1)  </a:t>
            </a:r>
            <a:r>
              <a:rPr lang="zh-TW" altLang="en-US" dirty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韓岱君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電子與原子結構實驗室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517-1) </a:t>
            </a:r>
            <a:r>
              <a:rPr lang="en-US" altLang="zh-TW" dirty="0" smtClean="0">
                <a:solidFill>
                  <a:srgbClr val="336600"/>
                </a:solidFill>
              </a:rPr>
              <a:t>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邱昭文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r>
              <a:rPr lang="zh-TW" altLang="en-US" dirty="0">
                <a:solidFill>
                  <a:srgbClr val="336600"/>
                </a:solidFill>
              </a:rPr>
              <a:t>奈米磁性材料實驗室 </a:t>
            </a:r>
            <a:r>
              <a:rPr lang="en-US" altLang="zh-TW" dirty="0">
                <a:solidFill>
                  <a:srgbClr val="336600"/>
                </a:solidFill>
              </a:rPr>
              <a:t>(</a:t>
            </a:r>
            <a:r>
              <a:rPr lang="zh-TW" altLang="en-US" dirty="0">
                <a:solidFill>
                  <a:srgbClr val="336600"/>
                </a:solidFill>
              </a:rPr>
              <a:t>理</a:t>
            </a:r>
            <a:r>
              <a:rPr lang="en-US" altLang="zh-TW" dirty="0">
                <a:solidFill>
                  <a:srgbClr val="336600"/>
                </a:solidFill>
              </a:rPr>
              <a:t>518-1) </a:t>
            </a:r>
            <a:r>
              <a:rPr lang="en-US" altLang="zh-TW" dirty="0" smtClean="0">
                <a:solidFill>
                  <a:srgbClr val="336600"/>
                </a:solidFill>
              </a:rPr>
              <a:t>  </a:t>
            </a:r>
            <a:r>
              <a:rPr lang="zh-TW" altLang="en-US" dirty="0" smtClean="0">
                <a:solidFill>
                  <a:srgbClr val="336600"/>
                </a:solidFill>
              </a:rPr>
              <a:t>負責人</a:t>
            </a:r>
            <a:r>
              <a:rPr lang="en-US" altLang="zh-TW" dirty="0">
                <a:solidFill>
                  <a:srgbClr val="336600"/>
                </a:solidFill>
              </a:rPr>
              <a:t>/</a:t>
            </a:r>
            <a:r>
              <a:rPr lang="zh-TW" altLang="en-US" b="1" dirty="0">
                <a:solidFill>
                  <a:srgbClr val="336600"/>
                </a:solidFill>
              </a:rPr>
              <a:t>余進忠</a:t>
            </a:r>
            <a:r>
              <a:rPr lang="zh-TW" altLang="en-US" dirty="0">
                <a:solidFill>
                  <a:srgbClr val="336600"/>
                </a:solidFill>
              </a:rPr>
              <a:t>老師</a:t>
            </a:r>
            <a:br>
              <a:rPr lang="zh-TW" altLang="en-US" dirty="0">
                <a:solidFill>
                  <a:srgbClr val="336600"/>
                </a:solidFill>
              </a:rPr>
            </a:b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54B9A9-64AE-410A-8B9D-542D4B07D27F}" type="slidenum">
              <a:rPr lang="en-US" altLang="zh-TW" smtClean="0"/>
              <a:pPr>
                <a:defRPr/>
              </a:pPr>
              <a:t>21</a:t>
            </a:fld>
            <a:endParaRPr lang="en-US" altLang="zh-TW"/>
          </a:p>
        </p:txBody>
      </p:sp>
      <p:pic>
        <p:nvPicPr>
          <p:cNvPr id="6" name="內容版面配置區 11" descr="應數系-2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4320480" cy="3203557"/>
          </a:xfrm>
        </p:spPr>
      </p:pic>
      <p:pic>
        <p:nvPicPr>
          <p:cNvPr id="7" name="內容版面配置區 6" descr="生科系照片1011011.bmp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5004048" y="188640"/>
            <a:ext cx="3830375" cy="3339231"/>
          </a:xfrm>
          <a:prstGeom prst="rect">
            <a:avLst/>
          </a:prstGeom>
        </p:spPr>
      </p:pic>
      <p:pic>
        <p:nvPicPr>
          <p:cNvPr id="8" name="圖片 7" descr="應物系照片10111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573016"/>
            <a:ext cx="4392488" cy="2952328"/>
          </a:xfrm>
          <a:prstGeom prst="rect">
            <a:avLst/>
          </a:prstGeom>
        </p:spPr>
      </p:pic>
      <p:pic>
        <p:nvPicPr>
          <p:cNvPr id="9" name="圖片 8" descr="統計所照片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3717032"/>
            <a:ext cx="4117563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54B9A9-64AE-410A-8B9D-542D4B07D27F}" type="slidenum">
              <a:rPr lang="en-US" altLang="zh-TW" smtClean="0"/>
              <a:pPr>
                <a:defRPr/>
              </a:pPr>
              <a:t>22</a:t>
            </a:fld>
            <a:endParaRPr lang="en-US" altLang="zh-TW"/>
          </a:p>
        </p:txBody>
      </p:sp>
      <p:pic>
        <p:nvPicPr>
          <p:cNvPr id="3" name="圖片 2" descr="應物系照片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4032448" cy="2664296"/>
          </a:xfrm>
          <a:prstGeom prst="rect">
            <a:avLst/>
          </a:prstGeom>
        </p:spPr>
      </p:pic>
      <p:pic>
        <p:nvPicPr>
          <p:cNvPr id="4" name="圖片 3" descr="應數系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356992"/>
            <a:ext cx="4248472" cy="2970330"/>
          </a:xfrm>
          <a:prstGeom prst="rect">
            <a:avLst/>
          </a:prstGeom>
        </p:spPr>
      </p:pic>
      <p:pic>
        <p:nvPicPr>
          <p:cNvPr id="5" name="圖片 4" descr="統計所照片1011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429000"/>
            <a:ext cx="4108223" cy="2785492"/>
          </a:xfrm>
          <a:prstGeom prst="rect">
            <a:avLst/>
          </a:prstGeom>
        </p:spPr>
      </p:pic>
      <p:pic>
        <p:nvPicPr>
          <p:cNvPr id="38916" name="Picture 4" descr="D:\science\images\images\index-3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620688"/>
            <a:ext cx="4032448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38BB566-2276-457E-907F-AF2241E5AAF4}" type="slidenum">
              <a:rPr lang="en-US" altLang="zh-TW" smtClean="0"/>
              <a:pPr/>
              <a:t>23</a:t>
            </a:fld>
            <a:endParaRPr lang="en-US" altLang="zh-TW" smtClean="0"/>
          </a:p>
        </p:txBody>
      </p:sp>
      <p:sp>
        <p:nvSpPr>
          <p:cNvPr id="1843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893763"/>
            <a:ext cx="8540750" cy="565150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066"/>
                </a:solidFill>
                <a:ea typeface="標楷體" pitchFamily="65" charset="-120"/>
              </a:rPr>
              <a:t>專業學程</a:t>
            </a:r>
          </a:p>
        </p:txBody>
      </p:sp>
      <p:sp>
        <p:nvSpPr>
          <p:cNvPr id="18436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8163" y="1772816"/>
            <a:ext cx="7988300" cy="3732634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zh-TW" altLang="en-US" sz="2400" dirty="0" smtClean="0">
                <a:solidFill>
                  <a:schemeClr val="tx2"/>
                </a:solidFill>
              </a:rPr>
              <a:t>國立高雄大學</a:t>
            </a:r>
            <a:r>
              <a:rPr lang="zh-TW" altLang="en-US" sz="2400" b="1" dirty="0" smtClean="0">
                <a:solidFill>
                  <a:schemeClr val="tx2"/>
                </a:solidFill>
                <a:hlinkClick r:id="rId2"/>
              </a:rPr>
              <a:t>奈米綠色材料製商學程</a:t>
            </a:r>
            <a:r>
              <a:rPr lang="zh-TW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zh-TW" sz="2400" dirty="0" smtClean="0">
                <a:solidFill>
                  <a:schemeClr val="tx2"/>
                </a:solidFill>
              </a:rPr>
              <a:t>( </a:t>
            </a:r>
            <a:r>
              <a:rPr lang="zh-TW" altLang="en-US" sz="2400" dirty="0" smtClean="0">
                <a:solidFill>
                  <a:schemeClr val="tx2"/>
                </a:solidFill>
              </a:rPr>
              <a:t>應用化學系 </a:t>
            </a:r>
            <a:r>
              <a:rPr lang="en-US" altLang="zh-TW" sz="2400" dirty="0" smtClean="0">
                <a:solidFill>
                  <a:schemeClr val="tx2"/>
                </a:solidFill>
              </a:rPr>
              <a:t>)</a:t>
            </a:r>
            <a:br>
              <a:rPr lang="en-US" altLang="zh-TW" sz="2400" dirty="0" smtClean="0">
                <a:solidFill>
                  <a:schemeClr val="tx2"/>
                </a:solidFill>
              </a:rPr>
            </a:br>
            <a:endParaRPr lang="en-US" altLang="zh-TW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TW" altLang="en-US" sz="2400" dirty="0" smtClean="0">
                <a:solidFill>
                  <a:schemeClr val="tx2"/>
                </a:solidFill>
              </a:rPr>
              <a:t>國立高雄大學</a:t>
            </a:r>
            <a:r>
              <a:rPr lang="zh-TW" altLang="en-US" sz="2400" b="1" dirty="0" smtClean="0">
                <a:solidFill>
                  <a:schemeClr val="tx2"/>
                </a:solidFill>
                <a:hlinkClick r:id="rId3"/>
              </a:rPr>
              <a:t>半導體製程學程</a:t>
            </a:r>
            <a:r>
              <a:rPr lang="zh-TW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zh-TW" sz="2400" dirty="0" smtClean="0">
                <a:solidFill>
                  <a:schemeClr val="tx2"/>
                </a:solidFill>
              </a:rPr>
              <a:t>( </a:t>
            </a:r>
            <a:r>
              <a:rPr lang="zh-TW" altLang="en-US" sz="2400" dirty="0" smtClean="0">
                <a:solidFill>
                  <a:schemeClr val="tx2"/>
                </a:solidFill>
              </a:rPr>
              <a:t>應用化學系 </a:t>
            </a:r>
            <a:r>
              <a:rPr lang="en-US" altLang="zh-TW" sz="2400" dirty="0" smtClean="0">
                <a:solidFill>
                  <a:schemeClr val="tx2"/>
                </a:solidFill>
              </a:rPr>
              <a:t>)</a:t>
            </a:r>
            <a:br>
              <a:rPr lang="en-US" altLang="zh-TW" sz="2400" dirty="0" smtClean="0">
                <a:solidFill>
                  <a:schemeClr val="tx2"/>
                </a:solidFill>
              </a:rPr>
            </a:br>
            <a:endParaRPr lang="en-US" altLang="zh-TW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TW" altLang="en-US" sz="2400" dirty="0" smtClean="0">
                <a:solidFill>
                  <a:schemeClr val="tx2"/>
                </a:solidFill>
              </a:rPr>
              <a:t>國立高雄大學</a:t>
            </a:r>
            <a:r>
              <a:rPr lang="zh-TW" altLang="en-US" sz="2400" b="1" dirty="0" smtClean="0">
                <a:solidFill>
                  <a:schemeClr val="tx2"/>
                </a:solidFill>
                <a:hlinkClick r:id="rId4"/>
              </a:rPr>
              <a:t>先進材料製備學程</a:t>
            </a:r>
            <a:r>
              <a:rPr lang="zh-TW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zh-TW" sz="2400" dirty="0" smtClean="0">
                <a:solidFill>
                  <a:schemeClr val="tx2"/>
                </a:solidFill>
              </a:rPr>
              <a:t>( </a:t>
            </a:r>
            <a:r>
              <a:rPr lang="zh-TW" altLang="en-US" sz="2400" dirty="0" smtClean="0">
                <a:solidFill>
                  <a:schemeClr val="tx2"/>
                </a:solidFill>
              </a:rPr>
              <a:t>應用化學系 </a:t>
            </a:r>
            <a:r>
              <a:rPr lang="en-US" altLang="zh-TW" sz="2400" dirty="0" smtClean="0">
                <a:solidFill>
                  <a:schemeClr val="tx2"/>
                </a:solidFill>
              </a:rPr>
              <a:t>) </a:t>
            </a:r>
            <a:br>
              <a:rPr lang="en-US" altLang="zh-TW" sz="2400" dirty="0" smtClean="0">
                <a:solidFill>
                  <a:schemeClr val="tx2"/>
                </a:solidFill>
              </a:rPr>
            </a:br>
            <a:endParaRPr lang="en-US" altLang="zh-TW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TW" altLang="en-US" sz="2400" dirty="0" smtClean="0">
                <a:solidFill>
                  <a:schemeClr val="tx2"/>
                </a:solidFill>
              </a:rPr>
              <a:t>國立高雄大學</a:t>
            </a:r>
            <a:r>
              <a:rPr lang="zh-TW" altLang="en-US" sz="2400" b="1" dirty="0" smtClean="0">
                <a:solidFill>
                  <a:schemeClr val="tx2"/>
                </a:solidFill>
                <a:hlinkClick r:id="rId5"/>
              </a:rPr>
              <a:t>材料分析學程</a:t>
            </a:r>
            <a:r>
              <a:rPr lang="zh-TW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zh-TW" sz="2400" dirty="0" smtClean="0">
                <a:solidFill>
                  <a:schemeClr val="tx2"/>
                </a:solidFill>
              </a:rPr>
              <a:t>( </a:t>
            </a:r>
            <a:r>
              <a:rPr lang="zh-TW" altLang="en-US" sz="2400" dirty="0" smtClean="0">
                <a:solidFill>
                  <a:schemeClr val="tx2"/>
                </a:solidFill>
              </a:rPr>
              <a:t>應用化學系 </a:t>
            </a:r>
            <a:r>
              <a:rPr lang="en-US" altLang="zh-TW" sz="2400" dirty="0" smtClean="0">
                <a:solidFill>
                  <a:schemeClr val="tx2"/>
                </a:solidFill>
              </a:rPr>
              <a:t>) </a:t>
            </a:r>
            <a:br>
              <a:rPr lang="en-US" altLang="zh-TW" sz="2400" dirty="0" smtClean="0">
                <a:solidFill>
                  <a:schemeClr val="tx2"/>
                </a:solidFill>
              </a:rPr>
            </a:br>
            <a:endParaRPr lang="en-US" altLang="zh-TW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TW" altLang="en-US" sz="2400" dirty="0" smtClean="0">
                <a:solidFill>
                  <a:schemeClr val="tx2"/>
                </a:solidFill>
              </a:rPr>
              <a:t>國立高雄大學</a:t>
            </a:r>
            <a:r>
              <a:rPr lang="zh-TW" altLang="en-US" sz="2400" b="1" dirty="0" smtClean="0">
                <a:solidFill>
                  <a:schemeClr val="hlink"/>
                </a:solidFill>
              </a:rPr>
              <a:t>光電學程</a:t>
            </a:r>
            <a:r>
              <a:rPr lang="zh-TW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zh-TW" sz="2400" dirty="0" smtClean="0">
                <a:solidFill>
                  <a:schemeClr val="tx2"/>
                </a:solidFill>
              </a:rPr>
              <a:t>( </a:t>
            </a:r>
            <a:r>
              <a:rPr lang="zh-TW" altLang="en-US" sz="2400" dirty="0" smtClean="0">
                <a:solidFill>
                  <a:schemeClr val="tx2"/>
                </a:solidFill>
              </a:rPr>
              <a:t>應用物理學系 </a:t>
            </a:r>
            <a:r>
              <a:rPr lang="en-US" altLang="zh-TW" sz="2400" dirty="0" smtClean="0">
                <a:solidFill>
                  <a:schemeClr val="tx2"/>
                </a:solidFill>
              </a:rPr>
              <a:t>) </a:t>
            </a:r>
            <a:br>
              <a:rPr lang="en-US" altLang="zh-TW" sz="2400" dirty="0" smtClean="0">
                <a:solidFill>
                  <a:schemeClr val="tx2"/>
                </a:solidFill>
              </a:rPr>
            </a:br>
            <a:endParaRPr lang="en-US" altLang="zh-TW" sz="24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TW" altLang="en-US" sz="2400" dirty="0" smtClean="0">
                <a:solidFill>
                  <a:schemeClr val="tx2"/>
                </a:solidFill>
              </a:rPr>
              <a:t>國立高雄大學</a:t>
            </a:r>
            <a:r>
              <a:rPr lang="zh-TW" altLang="en-US" sz="2400" b="1" dirty="0" smtClean="0">
                <a:solidFill>
                  <a:schemeClr val="tx2"/>
                </a:solidFill>
                <a:hlinkClick r:id="rId6"/>
              </a:rPr>
              <a:t>精算學程</a:t>
            </a:r>
            <a:r>
              <a:rPr lang="zh-TW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zh-TW" sz="2400" dirty="0" smtClean="0">
                <a:solidFill>
                  <a:schemeClr val="tx2"/>
                </a:solidFill>
              </a:rPr>
              <a:t>( </a:t>
            </a:r>
            <a:r>
              <a:rPr lang="zh-TW" altLang="en-US" sz="2400" dirty="0" smtClean="0">
                <a:solidFill>
                  <a:schemeClr val="tx2"/>
                </a:solidFill>
              </a:rPr>
              <a:t>統計學研究所，</a:t>
            </a:r>
            <a:r>
              <a:rPr lang="en-US" altLang="zh-TW" sz="2400" dirty="0" smtClean="0">
                <a:solidFill>
                  <a:schemeClr val="tx2"/>
                </a:solidFill>
              </a:rPr>
              <a:t>96</a:t>
            </a:r>
            <a:r>
              <a:rPr lang="zh-TW" altLang="en-US" sz="2400" dirty="0" smtClean="0">
                <a:solidFill>
                  <a:schemeClr val="tx2"/>
                </a:solidFill>
              </a:rPr>
              <a:t>～</a:t>
            </a:r>
            <a:r>
              <a:rPr lang="en-US" altLang="zh-TW" sz="2400" dirty="0" smtClean="0">
                <a:solidFill>
                  <a:schemeClr val="tx2"/>
                </a:solidFill>
              </a:rPr>
              <a:t>99</a:t>
            </a:r>
            <a:r>
              <a:rPr lang="zh-TW" altLang="en-US" sz="2400" dirty="0" smtClean="0">
                <a:solidFill>
                  <a:schemeClr val="tx2"/>
                </a:solidFill>
              </a:rPr>
              <a:t>學年度 </a:t>
            </a:r>
            <a:r>
              <a:rPr lang="en-US" altLang="zh-TW" sz="2400" dirty="0" smtClean="0">
                <a:solidFill>
                  <a:schemeClr val="tx2"/>
                </a:solidFill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3DA074-0DED-46D9-ACA0-9C5E1B4C548F}" type="slidenum">
              <a:rPr lang="en-US" altLang="zh-TW" smtClean="0"/>
              <a:pPr/>
              <a:t>24</a:t>
            </a:fld>
            <a:endParaRPr lang="en-US" altLang="zh-TW" smtClean="0"/>
          </a:p>
        </p:txBody>
      </p:sp>
      <p:sp>
        <p:nvSpPr>
          <p:cNvPr id="1945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404813"/>
            <a:ext cx="8540750" cy="1008062"/>
          </a:xfrm>
        </p:spPr>
        <p:txBody>
          <a:bodyPr/>
          <a:lstStyle/>
          <a:p>
            <a:pPr eaLnBrk="1" hangingPunct="1"/>
            <a:r>
              <a:rPr lang="zh-TW" altLang="en-US" sz="4000" dirty="0" smtClean="0">
                <a:solidFill>
                  <a:srgbClr val="000066"/>
                </a:solidFill>
                <a:ea typeface="標楷體" pitchFamily="65" charset="-120"/>
              </a:rPr>
              <a:t>論文篇數</a:t>
            </a:r>
            <a:r>
              <a:rPr lang="en-US" altLang="zh-TW" sz="4000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(2000</a:t>
            </a:r>
            <a:r>
              <a:rPr lang="zh-TW" altLang="en-US" sz="4000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年至</a:t>
            </a:r>
            <a:r>
              <a:rPr lang="en-US" altLang="zh-TW" sz="4000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2012</a:t>
            </a:r>
            <a:r>
              <a:rPr lang="zh-TW" altLang="en-US" sz="4000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4000" dirty="0" smtClean="0">
                <a:solidFill>
                  <a:srgbClr val="000066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19460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1341438"/>
            <a:ext cx="7696200" cy="4967287"/>
          </a:xfrm>
        </p:spPr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-1433513" y="1557338"/>
            <a:ext cx="17399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TW" altLang="en-US"/>
          </a:p>
        </p:txBody>
      </p:sp>
      <p:sp>
        <p:nvSpPr>
          <p:cNvPr id="19462" name="Line 5"/>
          <p:cNvSpPr>
            <a:spLocks noChangeShapeType="1"/>
          </p:cNvSpPr>
          <p:nvPr/>
        </p:nvSpPr>
        <p:spPr bwMode="auto">
          <a:xfrm>
            <a:off x="3228975" y="2093913"/>
            <a:ext cx="1333500" cy="5048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9463" name="Line 6"/>
          <p:cNvSpPr>
            <a:spLocks noChangeShapeType="1"/>
          </p:cNvSpPr>
          <p:nvPr/>
        </p:nvSpPr>
        <p:spPr bwMode="auto">
          <a:xfrm>
            <a:off x="3238500" y="2093913"/>
            <a:ext cx="1714500" cy="2476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9464" name="Rectangle 7"/>
          <p:cNvSpPr>
            <a:spLocks noChangeArrowheads="1"/>
          </p:cNvSpPr>
          <p:nvPr/>
        </p:nvSpPr>
        <p:spPr bwMode="auto">
          <a:xfrm>
            <a:off x="3209925" y="2074863"/>
            <a:ext cx="17399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TW" altLang="en-US"/>
          </a:p>
        </p:txBody>
      </p:sp>
      <p:graphicFrame>
        <p:nvGraphicFramePr>
          <p:cNvPr id="517169" name="Group 49"/>
          <p:cNvGraphicFramePr>
            <a:graphicFrameLocks noGrp="1"/>
          </p:cNvGraphicFramePr>
          <p:nvPr/>
        </p:nvGraphicFramePr>
        <p:xfrm>
          <a:off x="755650" y="1484312"/>
          <a:ext cx="7561263" cy="4680991"/>
        </p:xfrm>
        <a:graphic>
          <a:graphicData uri="http://schemas.openxmlformats.org/drawingml/2006/table">
            <a:tbl>
              <a:tblPr/>
              <a:tblGrid>
                <a:gridCol w="3465513"/>
                <a:gridCol w="2039937"/>
                <a:gridCol w="2055813"/>
              </a:tblGrid>
              <a:tr h="829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zh-TW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SCI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SSCI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732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應用數學系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/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博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012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應用化學系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5992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生命科學系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78+39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5992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應用物理學系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7987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統計學研究所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碩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/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博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935"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  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理學院合計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600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9E108FD-06BB-40B8-9DAA-68DBDC5509E0}" type="slidenum">
              <a:rPr lang="en-US" altLang="zh-TW" smtClean="0"/>
              <a:pPr/>
              <a:t>25</a:t>
            </a:fld>
            <a:endParaRPr lang="en-US" altLang="zh-TW" smtClean="0"/>
          </a:p>
        </p:txBody>
      </p:sp>
      <p:sp>
        <p:nvSpPr>
          <p:cNvPr id="2048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476250"/>
            <a:ext cx="8540750" cy="865188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066"/>
                </a:solidFill>
                <a:ea typeface="標楷體" pitchFamily="65" charset="-120"/>
              </a:rPr>
              <a:t>研究計畫與產學合作</a:t>
            </a:r>
          </a:p>
        </p:txBody>
      </p:sp>
      <p:sp>
        <p:nvSpPr>
          <p:cNvPr id="20484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268413"/>
            <a:ext cx="8540750" cy="48307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zh-TW" altLang="en-US" sz="2400" dirty="0" smtClean="0"/>
              <a:t>本院教師除國科會研究計畫、教育部和公私立部門相關之計畫合作外；亦積極和產業界進行洽談或合作，如：</a:t>
            </a:r>
          </a:p>
          <a:p>
            <a:pPr eaLnBrk="1" hangingPunct="1">
              <a:lnSpc>
                <a:spcPct val="80000"/>
              </a:lnSpc>
            </a:pPr>
            <a:r>
              <a:rPr lang="zh-TW" altLang="en-US" sz="2400" dirty="0" smtClean="0"/>
              <a:t>高雄日月光、經濟部技術處、誠盟店科技、弘塑科技、高雄金屬發展研究中心、高雄市朝陽扶輪社、益通光能科技、國立科學工藝博物館、台南科學園區、工業研究院南部分院。</a:t>
            </a:r>
          </a:p>
          <a:p>
            <a:pPr eaLnBrk="1" hangingPunct="1">
              <a:lnSpc>
                <a:spcPct val="80000"/>
              </a:lnSpc>
            </a:pPr>
            <a:r>
              <a:rPr lang="zh-TW" altLang="en-US" sz="2400" dirty="0" smtClean="0"/>
              <a:t>惠光、岱暉、台橡、台積電、</a:t>
            </a:r>
            <a:r>
              <a:rPr lang="en-US" altLang="zh-TW" sz="2400" dirty="0" smtClean="0"/>
              <a:t>NISSAN</a:t>
            </a:r>
            <a:r>
              <a:rPr lang="zh-TW" altLang="en-US" sz="2400" dirty="0" smtClean="0"/>
              <a:t>、中油、東京威力科創、國立科學工藝博物館、中國鋼鐵股份有限公司。</a:t>
            </a:r>
          </a:p>
          <a:p>
            <a:pPr eaLnBrk="1" hangingPunct="1">
              <a:lnSpc>
                <a:spcPct val="80000"/>
              </a:lnSpc>
            </a:pPr>
            <a:r>
              <a:rPr lang="zh-TW" altLang="en-US" sz="2400" dirty="0" smtClean="0"/>
              <a:t>農委會漁業署、農糧署、農業試驗所、台灣蘭花生物科技園區、金屬工業研究發展中心、財團法人台灣武智紀念基金會、沛</a:t>
            </a:r>
            <a:r>
              <a:rPr lang="zh-TW" altLang="en-US" sz="2400" b="1" dirty="0" smtClean="0"/>
              <a:t>首</a:t>
            </a:r>
            <a:r>
              <a:rPr lang="zh-TW" altLang="en-US" sz="2400" dirty="0" smtClean="0"/>
              <a:t>生技公司、中國鋼鐵公司、台糖精緻農業事業部、台糖砂糖事業部。</a:t>
            </a:r>
          </a:p>
          <a:p>
            <a:pPr eaLnBrk="1" hangingPunct="1">
              <a:lnSpc>
                <a:spcPct val="80000"/>
              </a:lnSpc>
            </a:pPr>
            <a:r>
              <a:rPr lang="zh-TW" altLang="en-US" sz="2400" dirty="0" smtClean="0"/>
              <a:t>科邁斯科技、益通光能科技、台灣東應化、能邦科技顧問公司。</a:t>
            </a:r>
          </a:p>
          <a:p>
            <a:pPr eaLnBrk="1" hangingPunct="1">
              <a:lnSpc>
                <a:spcPct val="80000"/>
              </a:lnSpc>
            </a:pPr>
            <a:r>
              <a:rPr lang="zh-TW" altLang="en-US" sz="2400" dirty="0" smtClean="0"/>
              <a:t>財團法人台灣武智紀念基金會、台灣蘭花生物科技園區、豐展生物科技、善笙生物科技、慕德生物科技、居禮股份有限公司。</a:t>
            </a:r>
          </a:p>
          <a:p>
            <a:pPr eaLnBrk="1" hangingPunct="1">
              <a:lnSpc>
                <a:spcPct val="80000"/>
              </a:lnSpc>
            </a:pPr>
            <a:endParaRPr lang="en-US" altLang="zh-TW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CB3334D-D193-4AF7-AADE-5BCC421A523F}" type="slidenum">
              <a:rPr lang="en-US" altLang="zh-TW" smtClean="0"/>
              <a:pPr/>
              <a:t>26</a:t>
            </a:fld>
            <a:endParaRPr lang="en-US" altLang="zh-TW" smtClean="0"/>
          </a:p>
        </p:txBody>
      </p:sp>
      <p:sp>
        <p:nvSpPr>
          <p:cNvPr id="2150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719138"/>
            <a:ext cx="8145463" cy="706437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066"/>
                </a:solidFill>
                <a:ea typeface="標楷體" pitchFamily="65" charset="-120"/>
              </a:rPr>
              <a:t>教育願景與自我定位</a:t>
            </a:r>
          </a:p>
        </p:txBody>
      </p:sp>
      <p:sp>
        <p:nvSpPr>
          <p:cNvPr id="21508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844675"/>
            <a:ext cx="8296275" cy="3125788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Blip>
                <a:blip r:embed="rId2"/>
              </a:buBlip>
            </a:pPr>
            <a:r>
              <a:rPr lang="zh-TW" altLang="en-US" sz="2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理論與實務並重：</a:t>
            </a:r>
            <a:r>
              <a:rPr lang="zh-TW" altLang="en-US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培養高科技產業之基礎理論</a:t>
            </a:r>
            <a:r>
              <a:rPr lang="en-US" altLang="zh-TW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              </a:t>
            </a:r>
            <a:r>
              <a:rPr lang="zh-TW" altLang="en-US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與技術人才</a:t>
            </a:r>
            <a:r>
              <a:rPr lang="zh-TW" altLang="en-US" sz="2800" dirty="0" smtClean="0">
                <a:solidFill>
                  <a:schemeClr val="bg2"/>
                </a:solidFill>
                <a:latin typeface="標楷體" pitchFamily="65" charset="-120"/>
                <a:ea typeface="標楷體" pitchFamily="65" charset="-120"/>
              </a:rPr>
              <a:t> 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Blip>
                <a:blip r:embed="rId2"/>
              </a:buBlip>
            </a:pPr>
            <a:r>
              <a:rPr lang="zh-TW" altLang="en-US" sz="2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專才與通才兼備：</a:t>
            </a:r>
            <a:r>
              <a:rPr lang="zh-TW" altLang="en-US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提昇學術研究水準與國際宏觀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                之視野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Blip>
                <a:blip r:embed="rId2"/>
              </a:buBlip>
            </a:pPr>
            <a:r>
              <a:rPr lang="zh-TW" altLang="en-US" sz="2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科技與人文相輔：</a:t>
            </a:r>
            <a:r>
              <a:rPr lang="zh-TW" altLang="en-US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輔導學生具備科學知能</a:t>
            </a:r>
            <a:endParaRPr lang="en-US" altLang="zh-TW" sz="28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r>
              <a:rPr lang="zh-TW" altLang="en-US" sz="28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                與人文氣息 </a:t>
            </a:r>
          </a:p>
        </p:txBody>
      </p:sp>
      <p:sp>
        <p:nvSpPr>
          <p:cNvPr id="21509" name="文字方塊 5"/>
          <p:cNvSpPr txBox="1">
            <a:spLocks noChangeArrowheads="1"/>
          </p:cNvSpPr>
          <p:nvPr/>
        </p:nvSpPr>
        <p:spPr bwMode="auto">
          <a:xfrm>
            <a:off x="468313" y="5516563"/>
            <a:ext cx="8280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000" dirty="0">
                <a:solidFill>
                  <a:schemeClr val="accent1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在地與國際兼具、傳統與創新互補、教學與研究並重、知識與實踐合一。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D013A50-B938-40A4-96C4-EE728931842C}" type="slidenum">
              <a:rPr lang="en-US" altLang="zh-TW" smtClean="0"/>
              <a:pPr/>
              <a:t>27</a:t>
            </a:fld>
            <a:endParaRPr lang="en-US" altLang="zh-TW" smtClean="0"/>
          </a:p>
        </p:txBody>
      </p:sp>
      <p:sp>
        <p:nvSpPr>
          <p:cNvPr id="22531" name="Rectangle 4"/>
          <p:cNvSpPr>
            <a:spLocks noGrp="1" noRot="1" noChangeArrowheads="1"/>
          </p:cNvSpPr>
          <p:nvPr>
            <p:ph type="ctrTitle" idx="4294967295"/>
          </p:nvPr>
        </p:nvSpPr>
        <p:spPr>
          <a:xfrm>
            <a:off x="251520" y="764704"/>
            <a:ext cx="8640960" cy="2016224"/>
          </a:xfrm>
        </p:spPr>
        <p:txBody>
          <a:bodyPr/>
          <a:lstStyle/>
          <a:p>
            <a: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  <a:t> </a:t>
            </a:r>
            <a:br>
              <a:rPr lang="en-US" altLang="zh-TW" sz="4800" dirty="0" smtClean="0">
                <a:solidFill>
                  <a:srgbClr val="006600"/>
                </a:solidFill>
                <a:ea typeface="標楷體" pitchFamily="65" charset="-120"/>
              </a:rPr>
            </a:br>
            <a:r>
              <a:rPr lang="zh-TW" altLang="en-US" sz="5400" b="1" dirty="0" smtClean="0">
                <a:solidFill>
                  <a:srgbClr val="0C6305"/>
                </a:solidFill>
                <a:ea typeface="標楷體" pitchFamily="65" charset="-120"/>
              </a:rPr>
              <a:t>大學</a:t>
            </a:r>
            <a:r>
              <a:rPr lang="zh-TW" altLang="en-US" sz="3600" dirty="0" smtClean="0">
                <a:solidFill>
                  <a:srgbClr val="0C6305"/>
                </a:solidFill>
                <a:ea typeface="標楷體" pitchFamily="65" charset="-120"/>
              </a:rPr>
              <a:t>是知識的寶藏、智慧的啟蒙、</a:t>
            </a:r>
            <a:r>
              <a:rPr lang="en-US" altLang="zh-TW" sz="3600" dirty="0" smtClean="0">
                <a:solidFill>
                  <a:srgbClr val="0C6305"/>
                </a:solidFill>
                <a:ea typeface="標楷體" pitchFamily="65" charset="-120"/>
              </a:rPr>
              <a:t/>
            </a:r>
            <a:br>
              <a:rPr lang="en-US" altLang="zh-TW" sz="3600" dirty="0" smtClean="0">
                <a:solidFill>
                  <a:srgbClr val="0C6305"/>
                </a:solidFill>
                <a:ea typeface="標楷體" pitchFamily="65" charset="-120"/>
              </a:rPr>
            </a:br>
            <a:r>
              <a:rPr lang="en-US" altLang="zh-TW" sz="3600" dirty="0" smtClean="0">
                <a:solidFill>
                  <a:srgbClr val="0C6305"/>
                </a:solidFill>
                <a:ea typeface="標楷體" pitchFamily="65" charset="-120"/>
              </a:rPr>
              <a:t>               </a:t>
            </a:r>
            <a:r>
              <a:rPr lang="zh-TW" altLang="en-US" sz="3600" dirty="0" smtClean="0">
                <a:solidFill>
                  <a:srgbClr val="0C6305"/>
                </a:solidFill>
                <a:ea typeface="標楷體" pitchFamily="65" charset="-120"/>
              </a:rPr>
              <a:t>人格的塑造、理想的實現。</a:t>
            </a:r>
            <a:r>
              <a:rPr lang="en-US" altLang="zh-TW" sz="3600" dirty="0" smtClean="0">
                <a:solidFill>
                  <a:srgbClr val="0070C0"/>
                </a:solidFill>
                <a:ea typeface="標楷體" pitchFamily="65" charset="-120"/>
              </a:rPr>
              <a:t/>
            </a:r>
            <a:br>
              <a:rPr lang="en-US" altLang="zh-TW" sz="3600" dirty="0" smtClean="0">
                <a:solidFill>
                  <a:srgbClr val="0070C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70C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70C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0070C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0070C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  <a:t>     </a:t>
            </a:r>
            <a:b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FF0000"/>
                </a:solidFill>
                <a:ea typeface="標楷體" pitchFamily="65" charset="-120"/>
              </a:rPr>
              <a:t>   </a:t>
            </a:r>
            <a:r>
              <a:rPr lang="zh-TW" altLang="en-US" sz="4000" dirty="0" smtClean="0">
                <a:solidFill>
                  <a:srgbClr val="FF0000"/>
                </a:solidFill>
                <a:ea typeface="標楷體" pitchFamily="65" charset="-120"/>
              </a:rPr>
              <a:t>歡迎加入國立高雄大學！</a:t>
            </a:r>
            <a:r>
              <a:rPr lang="zh-TW" altLang="en-US" sz="4800" dirty="0" smtClean="0">
                <a:solidFill>
                  <a:srgbClr val="FF0000"/>
                </a:solidFill>
              </a:rPr>
              <a:t/>
            </a:r>
            <a:br>
              <a:rPr lang="zh-TW" altLang="en-US" sz="4800" dirty="0" smtClean="0">
                <a:solidFill>
                  <a:srgbClr val="FF0000"/>
                </a:solidFill>
              </a:rPr>
            </a:br>
            <a:endParaRPr lang="zh-TW" altLang="en-US" sz="4800" dirty="0" smtClean="0">
              <a:solidFill>
                <a:srgbClr val="CC0000"/>
              </a:solidFill>
              <a:ea typeface="標楷體" pitchFamily="65" charset="-120"/>
            </a:endParaRPr>
          </a:p>
        </p:txBody>
      </p:sp>
      <p:pic>
        <p:nvPicPr>
          <p:cNvPr id="6" name="Picture 2" descr="D:\science\images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420888"/>
            <a:ext cx="3338711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designc">
  <a:themeElements>
    <a:clrScheme name="tdesignc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tdesignc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designc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TDESIGNC</Template>
  <TotalTime>3052</TotalTime>
  <Words>1891</Words>
  <Application>Microsoft Office PowerPoint</Application>
  <PresentationFormat>如螢幕大小 (4:3)</PresentationFormat>
  <Paragraphs>267</Paragraphs>
  <Slides>27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28" baseType="lpstr">
      <vt:lpstr>tdesignc</vt:lpstr>
      <vt:lpstr>國立高雄大學理學院</vt:lpstr>
      <vt:lpstr>理學院簡報大綱 </vt:lpstr>
      <vt:lpstr>投影片 3</vt:lpstr>
      <vt:lpstr>投影片 4</vt:lpstr>
      <vt:lpstr>應用數學系10位專任教師(學術專長)</vt:lpstr>
      <vt:lpstr>投影片 6</vt:lpstr>
      <vt:lpstr>應用化學系11位專任教師(學術專長)</vt:lpstr>
      <vt:lpstr>投影片 8</vt:lpstr>
      <vt:lpstr>生命科學系13位專任教師(學術專長)</vt:lpstr>
      <vt:lpstr>投影片 10</vt:lpstr>
      <vt:lpstr>投影片 11</vt:lpstr>
      <vt:lpstr>應用物理學系10位專任教師(學術專長)</vt:lpstr>
      <vt:lpstr>投影片 13</vt:lpstr>
      <vt:lpstr>統計學研究所3位專任師資(學術專長)</vt:lpstr>
      <vt:lpstr>投影片 15</vt:lpstr>
      <vt:lpstr>基本素養與核心能力</vt:lpstr>
      <vt:lpstr>專業設施</vt:lpstr>
      <vt:lpstr>投影片 18</vt:lpstr>
      <vt:lpstr>投影片 19</vt:lpstr>
      <vt:lpstr>投影片 20</vt:lpstr>
      <vt:lpstr>投影片 21</vt:lpstr>
      <vt:lpstr>投影片 22</vt:lpstr>
      <vt:lpstr>專業學程</vt:lpstr>
      <vt:lpstr>論文篇數(2000年至2012年)</vt:lpstr>
      <vt:lpstr>研究計畫與產學合作</vt:lpstr>
      <vt:lpstr>教育願景與自我定位</vt:lpstr>
      <vt:lpstr>       大學是知識的寶藏、智慧的啟蒙、                人格的塑造、理想的實現。              歡迎加入國立高雄大學！ </vt:lpstr>
    </vt:vector>
  </TitlesOfParts>
  <Company>no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1221</cp:revision>
  <dcterms:created xsi:type="dcterms:W3CDTF">2004-09-16T01:39:48Z</dcterms:created>
  <dcterms:modified xsi:type="dcterms:W3CDTF">2013-09-02T00:57:16Z</dcterms:modified>
</cp:coreProperties>
</file>