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handoutMasterIdLst>
    <p:handoutMasterId r:id="rId3"/>
  </p:handoutMasterIdLst>
  <p:sldIdLst>
    <p:sldId id="260" r:id="rId2"/>
  </p:sldIdLst>
  <p:sldSz cx="21386800" cy="30279975"/>
  <p:notesSz cx="6669088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6500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5050"/>
    <a:srgbClr val="0000CC"/>
    <a:srgbClr val="FEE9CA"/>
    <a:srgbClr val="663300"/>
    <a:srgbClr val="FFFFCC"/>
    <a:srgbClr val="CCFFFF"/>
    <a:srgbClr val="003366"/>
    <a:srgbClr val="00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38" autoAdjust="0"/>
    <p:restoredTop sz="94692" autoAdjust="0"/>
  </p:normalViewPr>
  <p:slideViewPr>
    <p:cSldViewPr>
      <p:cViewPr>
        <p:scale>
          <a:sx n="30" d="100"/>
          <a:sy n="30" d="100"/>
        </p:scale>
        <p:origin x="-2004" y="-72"/>
      </p:cViewPr>
      <p:guideLst>
        <p:guide orient="horz" pos="9537"/>
        <p:guide pos="67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2"/>
            <a:ext cx="2889579" cy="497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79" tIns="47439" rIns="94879" bIns="47439" numCol="1" anchor="t" anchorCtr="0" compatLnSpc="1">
            <a:prstTxWarp prst="textNoShape">
              <a:avLst/>
            </a:prstTxWarp>
          </a:bodyPr>
          <a:lstStyle>
            <a:lvl1pPr defTabSz="949400">
              <a:defRPr sz="13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971" y="2"/>
            <a:ext cx="2889579" cy="497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79" tIns="47439" rIns="94879" bIns="47439" numCol="1" anchor="t" anchorCtr="0" compatLnSpc="1">
            <a:prstTxWarp prst="textNoShape">
              <a:avLst/>
            </a:prstTxWarp>
          </a:bodyPr>
          <a:lstStyle>
            <a:lvl1pPr algn="r" defTabSz="949400">
              <a:defRPr sz="13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9614"/>
            <a:ext cx="2889579" cy="497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79" tIns="47439" rIns="94879" bIns="47439" numCol="1" anchor="b" anchorCtr="0" compatLnSpc="1">
            <a:prstTxWarp prst="textNoShape">
              <a:avLst/>
            </a:prstTxWarp>
          </a:bodyPr>
          <a:lstStyle>
            <a:lvl1pPr defTabSz="949400">
              <a:defRPr sz="1300">
                <a:latin typeface="Arial" charset="0"/>
              </a:defRPr>
            </a:lvl1pPr>
          </a:lstStyle>
          <a:p>
            <a:endParaRPr lang="en-US" altLang="zh-TW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971" y="9429614"/>
            <a:ext cx="2889579" cy="497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79" tIns="47439" rIns="94879" bIns="47439" numCol="1" anchor="b" anchorCtr="0" compatLnSpc="1">
            <a:prstTxWarp prst="textNoShape">
              <a:avLst/>
            </a:prstTxWarp>
          </a:bodyPr>
          <a:lstStyle>
            <a:lvl1pPr algn="r" defTabSz="949400">
              <a:defRPr sz="1300">
                <a:latin typeface="Arial" charset="0"/>
              </a:defRPr>
            </a:lvl1pPr>
          </a:lstStyle>
          <a:p>
            <a:fld id="{381A703C-C246-45C1-B996-658424FCD0E6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03375" y="9405938"/>
            <a:ext cx="18180050" cy="649128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208338" y="17159288"/>
            <a:ext cx="14970125" cy="77374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89100" y="19457988"/>
            <a:ext cx="18178463" cy="60134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89100" y="12833350"/>
            <a:ext cx="18178463" cy="6624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69975" y="7065963"/>
            <a:ext cx="9547225" cy="2211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769600" y="7065963"/>
            <a:ext cx="9547225" cy="2211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9975" y="1212850"/>
            <a:ext cx="19246850" cy="5046663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69975" y="6778625"/>
            <a:ext cx="9448800" cy="2824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69975" y="9602788"/>
            <a:ext cx="9448800" cy="174466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0864850" y="6778625"/>
            <a:ext cx="9451975" cy="2824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0864850" y="9602788"/>
            <a:ext cx="9451975" cy="174466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69975" y="1204913"/>
            <a:ext cx="7035800" cy="513080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61363" y="1204913"/>
            <a:ext cx="11955462" cy="258445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69975" y="6335713"/>
            <a:ext cx="7035800" cy="20713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588" y="21196300"/>
            <a:ext cx="12831762" cy="250190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192588" y="2705100"/>
            <a:ext cx="12831762" cy="181689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192588" y="23698200"/>
            <a:ext cx="12831762" cy="3554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5505113" y="3546475"/>
            <a:ext cx="4811712" cy="256333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069975" y="3546475"/>
            <a:ext cx="14282738" cy="25633363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9975" y="3546475"/>
            <a:ext cx="19246850" cy="271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95210" tIns="147606" rIns="295210" bIns="147606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9975" y="7065963"/>
            <a:ext cx="19246850" cy="2211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95210" tIns="147606" rIns="295210" bIns="1476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2298" name="Rectangle 10"/>
          <p:cNvSpPr>
            <a:spLocks noChangeArrowheads="1"/>
          </p:cNvSpPr>
          <p:nvPr/>
        </p:nvSpPr>
        <p:spPr bwMode="auto">
          <a:xfrm>
            <a:off x="0" y="0"/>
            <a:ext cx="538163" cy="30279975"/>
          </a:xfrm>
          <a:prstGeom prst="rect">
            <a:avLst/>
          </a:prstGeom>
          <a:solidFill>
            <a:srgbClr val="00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95210" tIns="147606" rIns="295210" bIns="147606" anchor="ctr"/>
          <a:lstStyle/>
          <a:p>
            <a:pPr algn="ctr" defTabSz="2952750"/>
            <a:endParaRPr kumimoji="0" lang="zh-TW" altLang="zh-TW" sz="7700">
              <a:latin typeface="Times New Roman" pitchFamily="18" charset="0"/>
            </a:endParaRPr>
          </a:p>
        </p:txBody>
      </p:sp>
      <p:sp>
        <p:nvSpPr>
          <p:cNvPr id="12305" name="Rectangle 17"/>
          <p:cNvSpPr>
            <a:spLocks noChangeArrowheads="1"/>
          </p:cNvSpPr>
          <p:nvPr userDrawn="1"/>
        </p:nvSpPr>
        <p:spPr bwMode="auto">
          <a:xfrm>
            <a:off x="0" y="0"/>
            <a:ext cx="21386800" cy="3189288"/>
          </a:xfrm>
          <a:prstGeom prst="rect">
            <a:avLst/>
          </a:prstGeom>
          <a:solidFill>
            <a:srgbClr val="00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314" name="WordArt 26"/>
          <p:cNvSpPr>
            <a:spLocks noChangeArrowheads="1" noChangeShapeType="1" noTextEdit="1"/>
          </p:cNvSpPr>
          <p:nvPr userDrawn="1"/>
        </p:nvSpPr>
        <p:spPr bwMode="auto">
          <a:xfrm>
            <a:off x="3349625" y="1387475"/>
            <a:ext cx="4462463" cy="1436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3600" b="1" kern="1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lgerian"/>
              </a:rPr>
              <a:t>NUK</a:t>
            </a:r>
            <a:endParaRPr lang="zh-TW" altLang="en-US" sz="3600" b="1" kern="10">
              <a:ln w="12700">
                <a:solidFill>
                  <a:schemeClr val="bg1"/>
                </a:solidFill>
                <a:round/>
                <a:headEnd/>
                <a:tailEnd/>
              </a:ln>
              <a:solidFill>
                <a:schemeClr val="accent2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lgerian"/>
            </a:endParaRPr>
          </a:p>
        </p:txBody>
      </p:sp>
      <p:sp>
        <p:nvSpPr>
          <p:cNvPr id="12316" name="WordArt 28"/>
          <p:cNvSpPr>
            <a:spLocks noChangeArrowheads="1" noChangeShapeType="1" noTextEdit="1"/>
          </p:cNvSpPr>
          <p:nvPr userDrawn="1"/>
        </p:nvSpPr>
        <p:spPr bwMode="auto">
          <a:xfrm>
            <a:off x="7956550" y="449263"/>
            <a:ext cx="12817475" cy="1870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華康新特黑體(P)"/>
                <a:ea typeface="華康新特黑體(P)"/>
              </a:rPr>
              <a:t>土木與環境工程學系</a:t>
            </a:r>
          </a:p>
        </p:txBody>
      </p:sp>
      <p:sp>
        <p:nvSpPr>
          <p:cNvPr id="12317" name="WordArt 29"/>
          <p:cNvSpPr>
            <a:spLocks noChangeArrowheads="1" noChangeShapeType="1" noTextEdit="1"/>
          </p:cNvSpPr>
          <p:nvPr userDrawn="1"/>
        </p:nvSpPr>
        <p:spPr bwMode="auto">
          <a:xfrm>
            <a:off x="8031163" y="2536825"/>
            <a:ext cx="12598400" cy="434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3600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Berlin Sans FB"/>
              </a:rPr>
              <a:t>Department of Civil and Environmental Engineering</a:t>
            </a:r>
            <a:endParaRPr lang="zh-TW" altLang="en-US" sz="3600" kern="10">
              <a:ln w="9525">
                <a:noFill/>
                <a:round/>
                <a:headEnd/>
                <a:tailEnd/>
              </a:ln>
              <a:solidFill>
                <a:srgbClr val="FFFFFF"/>
              </a:solidFill>
              <a:latin typeface="Berlin Sans FB"/>
            </a:endParaRPr>
          </a:p>
        </p:txBody>
      </p:sp>
      <p:sp>
        <p:nvSpPr>
          <p:cNvPr id="12318" name="WordArt 30"/>
          <p:cNvSpPr>
            <a:spLocks noChangeArrowheads="1" noChangeShapeType="1" noTextEdit="1"/>
          </p:cNvSpPr>
          <p:nvPr userDrawn="1"/>
        </p:nvSpPr>
        <p:spPr bwMode="auto">
          <a:xfrm>
            <a:off x="3419475" y="519113"/>
            <a:ext cx="4251325" cy="650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CCFFFF"/>
                </a:solidFill>
                <a:latin typeface="MS Gothic"/>
                <a:ea typeface="MS Gothic"/>
              </a:rPr>
              <a:t>National University of  Kaohsiung</a:t>
            </a:r>
            <a:endParaRPr lang="zh-TW" altLang="en-US" sz="3600" kern="1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rgbClr val="CCFFFF"/>
              </a:solidFill>
              <a:latin typeface="MS Gothic"/>
              <a:ea typeface="MS Gothic"/>
            </a:endParaRPr>
          </a:p>
        </p:txBody>
      </p:sp>
      <p:sp>
        <p:nvSpPr>
          <p:cNvPr id="12319" name="Rectangle 31"/>
          <p:cNvSpPr>
            <a:spLocks noChangeArrowheads="1"/>
          </p:cNvSpPr>
          <p:nvPr userDrawn="1"/>
        </p:nvSpPr>
        <p:spPr bwMode="auto">
          <a:xfrm>
            <a:off x="0" y="29249688"/>
            <a:ext cx="21386800" cy="1030287"/>
          </a:xfrm>
          <a:prstGeom prst="rect">
            <a:avLst/>
          </a:prstGeom>
          <a:solidFill>
            <a:srgbClr val="00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320" name="Rectangle 32"/>
          <p:cNvSpPr>
            <a:spLocks noChangeArrowheads="1"/>
          </p:cNvSpPr>
          <p:nvPr userDrawn="1"/>
        </p:nvSpPr>
        <p:spPr bwMode="auto">
          <a:xfrm>
            <a:off x="20848638" y="0"/>
            <a:ext cx="538162" cy="30279975"/>
          </a:xfrm>
          <a:prstGeom prst="rect">
            <a:avLst/>
          </a:prstGeom>
          <a:solidFill>
            <a:srgbClr val="00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95210" tIns="147606" rIns="295210" bIns="147606" anchor="ctr"/>
          <a:lstStyle/>
          <a:p>
            <a:pPr algn="ctr" defTabSz="2952750"/>
            <a:endParaRPr kumimoji="0" lang="zh-TW" altLang="zh-TW" sz="7700">
              <a:latin typeface="Times New Roman" pitchFamily="18" charset="0"/>
            </a:endParaRPr>
          </a:p>
        </p:txBody>
      </p:sp>
      <p:pic>
        <p:nvPicPr>
          <p:cNvPr id="12322" name="Picture 34" descr="109791497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2913" y="425450"/>
            <a:ext cx="2473325" cy="247332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iming>
    <p:tnLst>
      <p:par>
        <p:cTn id="1" dur="indefinite" restart="never" nodeType="tmRoot"/>
      </p:par>
    </p:tnLst>
  </p:timing>
  <p:txStyles>
    <p:titleStyle>
      <a:lvl1pPr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+mj-lt"/>
          <a:ea typeface="+mj-ea"/>
          <a:cs typeface="+mj-cs"/>
        </a:defRPr>
      </a:lvl1pPr>
      <a:lvl2pPr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2pPr>
      <a:lvl3pPr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3pPr>
      <a:lvl4pPr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4pPr>
      <a:lvl5pPr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5pPr>
      <a:lvl6pPr marL="457200"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6pPr>
      <a:lvl7pPr marL="914400"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7pPr>
      <a:lvl8pPr marL="1371600"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8pPr>
      <a:lvl9pPr marL="1828800" algn="l" defTabSz="2952750" rtl="0" fontAlgn="base">
        <a:spcBef>
          <a:spcPct val="0"/>
        </a:spcBef>
        <a:spcAft>
          <a:spcPct val="0"/>
        </a:spcAft>
        <a:defRPr kumimoji="1" sz="14200">
          <a:solidFill>
            <a:srgbClr val="003366"/>
          </a:solidFill>
          <a:latin typeface="Garamond" pitchFamily="18" charset="0"/>
          <a:ea typeface="華康粗圓體" pitchFamily="49" charset="-120"/>
        </a:defRPr>
      </a:lvl9pPr>
    </p:titleStyle>
    <p:bodyStyle>
      <a:lvl1pPr marL="1106488" indent="-1106488" algn="l" defTabSz="2952750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kumimoji="1" sz="9000">
          <a:solidFill>
            <a:schemeClr val="tx1"/>
          </a:solidFill>
          <a:latin typeface="+mn-lt"/>
          <a:ea typeface="+mn-ea"/>
          <a:cs typeface="+mn-cs"/>
        </a:defRPr>
      </a:lvl1pPr>
      <a:lvl2pPr marL="2398713" indent="-922338" algn="l" defTabSz="2952750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kumimoji="1" sz="7700">
          <a:solidFill>
            <a:schemeClr val="tx1"/>
          </a:solidFill>
          <a:latin typeface="+mn-lt"/>
          <a:ea typeface="+mn-ea"/>
        </a:defRPr>
      </a:lvl2pPr>
      <a:lvl3pPr marL="3690938" indent="-738188" algn="l" defTabSz="2952750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kumimoji="1" sz="6500">
          <a:solidFill>
            <a:schemeClr val="tx1"/>
          </a:solidFill>
          <a:latin typeface="+mn-lt"/>
          <a:ea typeface="+mn-ea"/>
        </a:defRPr>
      </a:lvl3pPr>
      <a:lvl4pPr marL="5167313" indent="-738188" algn="l" defTabSz="2952750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5800">
          <a:solidFill>
            <a:schemeClr val="tx1"/>
          </a:solidFill>
          <a:latin typeface="+mn-lt"/>
          <a:ea typeface="+mn-ea"/>
        </a:defRPr>
      </a:lvl4pPr>
      <a:lvl5pPr marL="6642100" indent="-738188" algn="l" defTabSz="2952750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kumimoji="1" sz="5800">
          <a:solidFill>
            <a:schemeClr val="tx1"/>
          </a:solidFill>
          <a:latin typeface="+mn-lt"/>
          <a:ea typeface="+mn-ea"/>
        </a:defRPr>
      </a:lvl5pPr>
      <a:lvl6pPr marL="7099300" indent="-738188" algn="l" defTabSz="2952750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kumimoji="1" sz="5800">
          <a:solidFill>
            <a:schemeClr val="tx1"/>
          </a:solidFill>
          <a:latin typeface="+mn-lt"/>
          <a:ea typeface="+mn-ea"/>
        </a:defRPr>
      </a:lvl6pPr>
      <a:lvl7pPr marL="7556500" indent="-738188" algn="l" defTabSz="2952750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kumimoji="1" sz="5800">
          <a:solidFill>
            <a:schemeClr val="tx1"/>
          </a:solidFill>
          <a:latin typeface="+mn-lt"/>
          <a:ea typeface="+mn-ea"/>
        </a:defRPr>
      </a:lvl7pPr>
      <a:lvl8pPr marL="8013700" indent="-738188" algn="l" defTabSz="2952750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kumimoji="1" sz="5800">
          <a:solidFill>
            <a:schemeClr val="tx1"/>
          </a:solidFill>
          <a:latin typeface="+mn-lt"/>
          <a:ea typeface="+mn-ea"/>
        </a:defRPr>
      </a:lvl8pPr>
      <a:lvl9pPr marL="8470900" indent="-738188" algn="l" defTabSz="2952750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kumimoji="1" sz="5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4575" y="3690938"/>
            <a:ext cx="19246850" cy="3672185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kumimoji="0" lang="zh-TW" altLang="en-US" sz="11000" b="1" dirty="0" smtClean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暑期參訪</a:t>
            </a:r>
            <a:endParaRPr kumimoji="0" lang="en-US" altLang="zh-TW" sz="11000" b="1" dirty="0" smtClean="0">
              <a:solidFill>
                <a:srgbClr val="0000CC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None/>
            </a:pPr>
            <a:r>
              <a:rPr kumimoji="0" lang="en-US" altLang="zh-TW" sz="7600" b="1" dirty="0" smtClean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2014</a:t>
            </a:r>
            <a:r>
              <a:rPr kumimoji="0" lang="zh-TW" altLang="en-US" sz="7600" b="1" dirty="0" smtClean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 認識上海</a:t>
            </a:r>
            <a:r>
              <a:rPr kumimoji="0" lang="en-US" altLang="zh-TW" sz="7600" b="1" dirty="0" smtClean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--</a:t>
            </a:r>
            <a:r>
              <a:rPr kumimoji="0" lang="zh-TW" altLang="en-US" sz="7600" b="1" dirty="0" smtClean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由環境永續看城市之提升</a:t>
            </a:r>
            <a:endParaRPr kumimoji="0" lang="en-US" altLang="zh-TW" sz="7600" dirty="0" smtClean="0">
              <a:solidFill>
                <a:srgbClr val="0000CC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buFont typeface="Wingdings" pitchFamily="2" charset="2"/>
              <a:buNone/>
            </a:pPr>
            <a:endParaRPr kumimoji="0" lang="en-US" altLang="zh-TW" sz="5400" dirty="0" smtClean="0">
              <a:solidFill>
                <a:srgbClr val="FF0000"/>
              </a:solidFill>
              <a:latin typeface="華康POP1體W7" pitchFamily="81" charset="-120"/>
              <a:ea typeface="華康POP1體W7" pitchFamily="81" charset="-120"/>
            </a:endParaRPr>
          </a:p>
          <a:p>
            <a:pPr marL="0" indent="0" algn="ctr">
              <a:spcBef>
                <a:spcPts val="10000"/>
              </a:spcBef>
              <a:buNone/>
            </a:pPr>
            <a:r>
              <a:rPr kumimoji="0" lang="zh-TW" altLang="en-US" sz="66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預訂參訪時間：</a:t>
            </a:r>
            <a:r>
              <a:rPr kumimoji="0" lang="en-US" altLang="zh-TW" sz="6600" b="1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7/9-7/15</a:t>
            </a:r>
          </a:p>
          <a:p>
            <a:pPr marL="0" indent="0" algn="ctr">
              <a:buNone/>
            </a:pPr>
            <a:r>
              <a:rPr kumimoji="0" lang="zh-TW" altLang="en-US" sz="66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預計團費：</a:t>
            </a:r>
            <a:r>
              <a:rPr kumimoji="0" lang="en-US" altLang="zh-TW" sz="6600" b="1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NT.30,000</a:t>
            </a:r>
            <a:r>
              <a:rPr kumimoji="0" lang="zh-TW" altLang="en-US" sz="6600" b="1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 </a:t>
            </a:r>
            <a:endParaRPr kumimoji="0" lang="en-US" altLang="zh-TW" sz="6600" b="1" dirty="0" smtClean="0">
              <a:latin typeface="華康中黑體" pitchFamily="49" charset="-120"/>
              <a:ea typeface="華康中黑體" pitchFamily="49" charset="-120"/>
              <a:cs typeface="華康中黑體" pitchFamily="49" charset="-120"/>
            </a:endParaRPr>
          </a:p>
          <a:p>
            <a:pPr marL="0" indent="0" algn="ctr">
              <a:buNone/>
            </a:pPr>
            <a:r>
              <a:rPr kumimoji="0" lang="en-US" altLang="zh-TW" sz="44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(</a:t>
            </a:r>
            <a:r>
              <a:rPr kumimoji="0" lang="zh-TW" altLang="en-US" sz="44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含機票、住宿、三餐、交通、門票；不含證件</a:t>
            </a:r>
            <a:r>
              <a:rPr kumimoji="0" lang="zh-TW" altLang="en-US" sz="440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規費、保險、私人</a:t>
            </a:r>
            <a:r>
              <a:rPr kumimoji="0" lang="zh-TW" altLang="en-US" sz="44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開銷</a:t>
            </a:r>
            <a:r>
              <a:rPr kumimoji="0" lang="en-US" altLang="zh-TW" sz="44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)</a:t>
            </a:r>
          </a:p>
          <a:p>
            <a:pPr marL="0" indent="0" algn="ctr">
              <a:spcBef>
                <a:spcPts val="2400"/>
              </a:spcBef>
              <a:buFont typeface="Wingdings" pitchFamily="2" charset="2"/>
              <a:buNone/>
            </a:pPr>
            <a:r>
              <a:rPr kumimoji="0" lang="zh-TW" altLang="en-US" sz="5400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報名時間：即日起至</a:t>
            </a:r>
            <a:r>
              <a:rPr kumimoji="0" lang="en-US" altLang="zh-TW" sz="5400" b="1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4/25</a:t>
            </a:r>
          </a:p>
          <a:p>
            <a:pPr marL="0" indent="0" algn="ctr">
              <a:buFont typeface="Wingdings" pitchFamily="2" charset="2"/>
              <a:buNone/>
            </a:pPr>
            <a:r>
              <a:rPr kumimoji="0" lang="en-US" altLang="zh-TW" sz="40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(</a:t>
            </a:r>
            <a:r>
              <a:rPr kumimoji="0" lang="zh-TW" altLang="en-US" sz="40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須預繳保證金</a:t>
            </a:r>
            <a:r>
              <a:rPr kumimoji="0" lang="en-US" altLang="zh-TW" sz="40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NT5,000</a:t>
            </a:r>
            <a:r>
              <a:rPr kumimoji="0" lang="zh-TW" altLang="en-US" sz="40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，其餘費用</a:t>
            </a:r>
            <a:r>
              <a:rPr kumimoji="0" lang="en-US" altLang="zh-TW" sz="40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5</a:t>
            </a:r>
            <a:r>
              <a:rPr kumimoji="0" lang="zh-TW" altLang="en-US" sz="40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月底前繳交</a:t>
            </a:r>
            <a:r>
              <a:rPr kumimoji="0" lang="en-US" altLang="zh-TW" sz="4000" dirty="0" smtClean="0"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)</a:t>
            </a:r>
          </a:p>
          <a:p>
            <a:pPr marL="0" indent="0" algn="ctr">
              <a:buFont typeface="Wingdings" pitchFamily="2" charset="2"/>
              <a:buNone/>
            </a:pPr>
            <a:r>
              <a:rPr kumimoji="0" lang="zh-TW" altLang="en-US" sz="5400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報名地點：土環系辦公室</a:t>
            </a:r>
            <a:r>
              <a:rPr kumimoji="0" lang="en-US" altLang="zh-TW" sz="5400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(</a:t>
            </a:r>
            <a:r>
              <a:rPr kumimoji="0" lang="zh-TW" altLang="en-US" sz="5400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工學院</a:t>
            </a:r>
            <a:r>
              <a:rPr kumimoji="0" lang="en-US" altLang="zh-TW" sz="5400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3</a:t>
            </a:r>
            <a:r>
              <a:rPr kumimoji="0" lang="zh-TW" altLang="en-US" sz="5400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樓</a:t>
            </a:r>
            <a:r>
              <a:rPr kumimoji="0" lang="en-US" altLang="zh-TW" sz="5400" dirty="0" smtClean="0">
                <a:solidFill>
                  <a:srgbClr val="FF0000"/>
                </a:solidFill>
                <a:latin typeface="華康中黑體" pitchFamily="49" charset="-120"/>
                <a:ea typeface="華康中黑體" pitchFamily="49" charset="-120"/>
                <a:cs typeface="華康中黑體" pitchFamily="49" charset="-120"/>
              </a:rPr>
              <a:t>)</a:t>
            </a:r>
            <a:endParaRPr kumimoji="0" lang="en-US" altLang="zh-TW" sz="5400" dirty="0" smtClean="0">
              <a:solidFill>
                <a:srgbClr val="FF0000"/>
              </a:solidFill>
              <a:latin typeface="華康中黑體" pitchFamily="49" charset="-120"/>
              <a:ea typeface="華康中黑體" pitchFamily="49" charset="-120"/>
              <a:cs typeface="華康中黑體" pitchFamily="49" charset="-120"/>
            </a:endParaRPr>
          </a:p>
        </p:txBody>
      </p:sp>
      <p:sp>
        <p:nvSpPr>
          <p:cNvPr id="32808" name="WordArt 40"/>
          <p:cNvSpPr>
            <a:spLocks noChangeArrowheads="1" noChangeShapeType="1" noTextEdit="1"/>
          </p:cNvSpPr>
          <p:nvPr/>
        </p:nvSpPr>
        <p:spPr bwMode="auto">
          <a:xfrm>
            <a:off x="1044328" y="25437131"/>
            <a:ext cx="11737304" cy="3456956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TW" alt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新細明體"/>
                <a:ea typeface="新細明體"/>
              </a:rPr>
              <a:t>歡迎大家踴躍參加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764408" y="9019307"/>
          <a:ext cx="18074008" cy="783249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664296"/>
                <a:gridCol w="1800200"/>
                <a:gridCol w="13609512"/>
              </a:tblGrid>
              <a:tr h="62807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600" b="1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時</a:t>
                      </a:r>
                      <a:r>
                        <a:rPr lang="en-US" sz="3600" b="1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   </a:t>
                      </a:r>
                      <a:r>
                        <a:rPr lang="zh-TW" sz="3600" b="1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間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24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600" b="1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行</a:t>
                      </a:r>
                      <a:r>
                        <a:rPr lang="en-US" sz="3600" b="1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       </a:t>
                      </a:r>
                      <a:r>
                        <a:rPr lang="zh-TW" sz="3600" b="1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程</a:t>
                      </a:r>
                    </a:p>
                  </a:txBody>
                  <a:tcPr marL="68580" marR="68580" marT="0" marB="0"/>
                </a:tc>
              </a:tr>
              <a:tr h="550510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7/9 (Wed)</a:t>
                      </a:r>
                      <a:endParaRPr lang="zh-TW" sz="3200" b="0" kern="100" dirty="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抵達同濟大學 相見歡</a:t>
                      </a:r>
                    </a:p>
                  </a:txBody>
                  <a:tcPr marL="68580" marR="68580" marT="0" marB="0"/>
                </a:tc>
              </a:tr>
              <a:tr h="1101020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7/10 (Thu)</a:t>
                      </a:r>
                      <a:endParaRPr lang="zh-TW" sz="3200" b="0" kern="100" dirty="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上午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同濟大學校園導覽及重點研究室</a:t>
                      </a:r>
                      <a:r>
                        <a:rPr 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參觀</a:t>
                      </a:r>
                      <a:endParaRPr lang="en-US" altLang="zh-TW" sz="3200" b="0" kern="100" dirty="0" smtClean="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alt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--</a:t>
                      </a:r>
                      <a:r>
                        <a:rPr 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污染</a:t>
                      </a: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控制與資源化研究國家重點</a:t>
                      </a:r>
                      <a:r>
                        <a:rPr 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實驗室</a:t>
                      </a:r>
                      <a:endParaRPr lang="zh-TW" sz="3200" b="0" kern="100" dirty="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</a:tr>
              <a:tr h="55051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下午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講座</a:t>
                      </a:r>
                      <a:r>
                        <a:rPr lang="zh-TW" altLang="en-US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：</a:t>
                      </a:r>
                      <a:r>
                        <a:rPr 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上海市</a:t>
                      </a: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水資源現狀、環保與生態小組討論</a:t>
                      </a:r>
                    </a:p>
                  </a:txBody>
                  <a:tcPr marL="68580" marR="68580" marT="0" marB="0"/>
                </a:tc>
              </a:tr>
              <a:tr h="55051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晚上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兩校學生聯歡</a:t>
                      </a:r>
                    </a:p>
                  </a:txBody>
                  <a:tcPr marL="68580" marR="68580" marT="0" marB="0"/>
                </a:tc>
              </a:tr>
              <a:tr h="291788"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0" kern="10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7/11 (Fri)</a:t>
                      </a:r>
                      <a:endParaRPr lang="zh-TW" sz="3200" b="0" kern="10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上午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蘇州河楚清園環境治理設施參觀</a:t>
                      </a:r>
                    </a:p>
                  </a:txBody>
                  <a:tcPr marL="68580" marR="68580" marT="0" marB="0"/>
                </a:tc>
              </a:tr>
              <a:tr h="60537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下午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上海浦東新區海濱處理廠</a:t>
                      </a:r>
                      <a:r>
                        <a:rPr 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或上海</a:t>
                      </a: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周浦水質淨化廠參觀</a:t>
                      </a:r>
                    </a:p>
                  </a:txBody>
                  <a:tcPr marL="68580" marR="68580" marT="0" marB="0"/>
                </a:tc>
              </a:tr>
              <a:tr h="55051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晚上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上海外灘夜景導覽</a:t>
                      </a:r>
                    </a:p>
                  </a:txBody>
                  <a:tcPr marL="68580" marR="68580" marT="0" marB="0"/>
                </a:tc>
              </a:tr>
              <a:tr h="6513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0" kern="10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7/12 (Sat)</a:t>
                      </a:r>
                      <a:endParaRPr lang="zh-TW" sz="3200" b="0" kern="10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整天行程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杭州文化參訪</a:t>
                      </a:r>
                      <a:r>
                        <a:rPr lang="en-US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-</a:t>
                      </a: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探西湖之幽</a:t>
                      </a:r>
                    </a:p>
                  </a:txBody>
                  <a:tcPr marL="68580" marR="68580" marT="0" marB="0"/>
                </a:tc>
              </a:tr>
              <a:tr h="10304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0" kern="10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7/13 (Sun)</a:t>
                      </a:r>
                      <a:endParaRPr lang="zh-TW" sz="3200" b="0" kern="10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整天行程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探訪上海景點</a:t>
                      </a:r>
                      <a:r>
                        <a:rPr lang="en-US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I-</a:t>
                      </a: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繁華的東方明珠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8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（上海城市導覽、東方明珠、田子坊、豫園</a:t>
                      </a:r>
                      <a:r>
                        <a:rPr lang="zh-TW" sz="28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、世</a:t>
                      </a:r>
                      <a:r>
                        <a:rPr lang="zh-TW" sz="28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博中國館、世博沙特阿拉伯館</a:t>
                      </a:r>
                      <a:r>
                        <a:rPr lang="zh-TW" sz="28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等</a:t>
                      </a:r>
                      <a:r>
                        <a:rPr lang="zh-TW" altLang="zh-TW" sz="28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參觀</a:t>
                      </a:r>
                      <a:r>
                        <a:rPr lang="zh-TW" sz="28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）</a:t>
                      </a:r>
                      <a:endParaRPr lang="zh-TW" sz="2800" b="0" kern="100" dirty="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0" kern="10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7/14 (Mon)</a:t>
                      </a:r>
                      <a:endParaRPr lang="zh-TW" sz="3200" b="0" kern="10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整天行程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探訪上海景點</a:t>
                      </a:r>
                      <a:r>
                        <a:rPr lang="en-US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II-</a:t>
                      </a: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與自然</a:t>
                      </a:r>
                      <a:r>
                        <a:rPr lang="zh-TW" sz="32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對話</a:t>
                      </a:r>
                      <a:r>
                        <a:rPr lang="zh-TW" sz="2800" b="0" kern="100" dirty="0" smtClean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（</a:t>
                      </a:r>
                      <a:r>
                        <a:rPr lang="zh-TW" sz="28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上海崇明東灘、西溪濕地自然保護區參觀）</a:t>
                      </a:r>
                    </a:p>
                  </a:txBody>
                  <a:tcPr marL="68580" marR="68580" marT="0" marB="0"/>
                </a:tc>
              </a:tr>
              <a:tr h="5505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b="0" kern="10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7/15 (Tue)</a:t>
                      </a:r>
                      <a:endParaRPr lang="zh-TW" sz="3200" b="0" kern="100">
                        <a:solidFill>
                          <a:srgbClr val="7030A0"/>
                        </a:solidFill>
                        <a:latin typeface="華康中黑體" pitchFamily="49" charset="-120"/>
                        <a:ea typeface="華康中黑體" pitchFamily="49" charset="-120"/>
                        <a:cs typeface="華康中黑體" pitchFamily="49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整天行程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200" b="0" kern="100" dirty="0">
                          <a:solidFill>
                            <a:srgbClr val="7030A0"/>
                          </a:solidFill>
                          <a:latin typeface="華康中黑體" pitchFamily="49" charset="-120"/>
                          <a:ea typeface="華康中黑體" pitchFamily="49" charset="-120"/>
                          <a:cs typeface="華康中黑體" pitchFamily="49" charset="-120"/>
                        </a:rPr>
                        <a:t>歸赴台灣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6" name="圖片 5" descr="imagesIEEK7S6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53840" y="24212995"/>
            <a:ext cx="5799534" cy="4832945"/>
          </a:xfrm>
          <a:prstGeom prst="rect">
            <a:avLst/>
          </a:prstGeom>
        </p:spPr>
      </p:pic>
      <p:pic>
        <p:nvPicPr>
          <p:cNvPr id="9" name="圖片 8" descr="images66AQ0RV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84388" y="0"/>
            <a:ext cx="18218024" cy="426579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華康粗圓體"/>
        <a:cs typeface=""/>
      </a:majorFont>
      <a:minorFont>
        <a:latin typeface="Verdana"/>
        <a:ea typeface="華康粗圓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28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6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28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6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新細明體" pitchFamily="18" charset="-12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Calligraphy</Template>
  <TotalTime>1500</TotalTime>
  <Words>272</Words>
  <Application>Microsoft Office PowerPoint</Application>
  <PresentationFormat>自訂</PresentationFormat>
  <Paragraphs>50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Level</vt:lpstr>
      <vt:lpstr>投影片 1</vt:lpstr>
    </vt:vector>
  </TitlesOfParts>
  <Company>Sex and the city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凱瑛</dc:creator>
  <cp:lastModifiedBy>superuser</cp:lastModifiedBy>
  <cp:revision>138</cp:revision>
  <dcterms:created xsi:type="dcterms:W3CDTF">2006-09-24T01:19:54Z</dcterms:created>
  <dcterms:modified xsi:type="dcterms:W3CDTF">2014-03-25T08:00:33Z</dcterms:modified>
</cp:coreProperties>
</file>