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handoutMasterIdLst>
    <p:handoutMasterId r:id="rId18"/>
  </p:handoutMasterIdLst>
  <p:sldIdLst>
    <p:sldId id="259" r:id="rId2"/>
    <p:sldId id="306" r:id="rId3"/>
    <p:sldId id="305" r:id="rId4"/>
    <p:sldId id="307" r:id="rId5"/>
    <p:sldId id="288" r:id="rId6"/>
    <p:sldId id="301" r:id="rId7"/>
    <p:sldId id="309" r:id="rId8"/>
    <p:sldId id="294" r:id="rId9"/>
    <p:sldId id="302" r:id="rId10"/>
    <p:sldId id="310" r:id="rId11"/>
    <p:sldId id="296" r:id="rId12"/>
    <p:sldId id="303" r:id="rId13"/>
    <p:sldId id="295" r:id="rId14"/>
    <p:sldId id="308" r:id="rId15"/>
    <p:sldId id="279" r:id="rId16"/>
  </p:sldIdLst>
  <p:sldSz cx="9144000" cy="6858000" type="screen4x3"/>
  <p:notesSz cx="6735763" cy="9869488"/>
  <p:defaultTextStyle>
    <a:defPPr>
      <a:defRPr lang="zh-TW"/>
    </a:defPPr>
    <a:lvl1pPr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5pPr>
    <a:lvl6pPr marL="22860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6pPr>
    <a:lvl7pPr marL="27432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7pPr>
    <a:lvl8pPr marL="32004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8pPr>
    <a:lvl9pPr marL="36576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99"/>
    <a:srgbClr val="777777"/>
    <a:srgbClr val="CC6600"/>
    <a:srgbClr val="943634"/>
    <a:srgbClr val="0000CC"/>
    <a:srgbClr val="339933"/>
    <a:srgbClr val="CC0000"/>
    <a:srgbClr val="6DB38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中等深淺樣式 2 - 輔色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中等深淺樣式 2 - 輔色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93296810-A885-4BE3-A3E7-6D5BEEA58F35}" styleName="中等深淺樣式 2 - 輔色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17292A2E-F333-43FB-9621-5CBBE7FDCDCB}" styleName="淺色樣式 2 - 輔色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85BE263C-DBD7-4A20-BB59-AAB30ACAA65A}" styleName="中等深淺樣式 3 - 輔色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8EC20E35-A176-4012-BC5E-935CFFF8708E}" styleName="中等深淺樣式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5DA37D80-6434-44D0-A028-1B22A696006F}" styleName="淺色樣式 3 - 輔色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5A111915-BE36-4E01-A7E5-04B1672EAD32}" styleName="淺色樣式 2 - 輔色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69012ECD-51FC-41F1-AA8D-1B2483CD663E}" styleName="淺色樣式 2 - 輔色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5FD0F851-EC5A-4D38-B0AD-8093EC10F338}" styleName="淺色樣式 1 - 輔色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912C8C85-51F0-491E-9774-3900AFEF0FD7}" styleName="淺色樣式 2 - 輔色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073A0DAA-6AF3-43AB-8588-CEC1D06C72B9}" styleName="中等深淺樣式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00A15C55-8517-42AA-B614-E9B94910E393}" styleName="中等深淺樣式 2 - 輔色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D5ABB26-0587-4C30-8999-92F81FD0307C}" styleName="無樣式、無格線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191" autoAdjust="0"/>
    <p:restoredTop sz="94660"/>
  </p:normalViewPr>
  <p:slideViewPr>
    <p:cSldViewPr>
      <p:cViewPr>
        <p:scale>
          <a:sx n="75" d="100"/>
          <a:sy n="75" d="100"/>
        </p:scale>
        <p:origin x="-318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20075" cy="49339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ea typeface="新細明體" charset="-120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quarter" idx="1"/>
          </p:nvPr>
        </p:nvSpPr>
        <p:spPr>
          <a:xfrm>
            <a:off x="3814134" y="0"/>
            <a:ext cx="2920075" cy="49339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ea typeface="新細明體" charset="-120"/>
              </a:defRPr>
            </a:lvl1pPr>
          </a:lstStyle>
          <a:p>
            <a:pPr>
              <a:defRPr/>
            </a:pPr>
            <a:fld id="{1CD3A092-7C2F-40C2-9778-669BF2A6E4A5}" type="datetimeFigureOut">
              <a:rPr lang="zh-TW" altLang="en-US"/>
              <a:pPr>
                <a:defRPr/>
              </a:pPr>
              <a:t>2014/11/19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2"/>
          </p:nvPr>
        </p:nvSpPr>
        <p:spPr>
          <a:xfrm>
            <a:off x="0" y="9374471"/>
            <a:ext cx="2920075" cy="49339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ea typeface="新細明體" charset="-120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3"/>
          </p:nvPr>
        </p:nvSpPr>
        <p:spPr>
          <a:xfrm>
            <a:off x="3814134" y="9374471"/>
            <a:ext cx="2920075" cy="49339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ea typeface="新細明體" charset="-120"/>
              </a:defRPr>
            </a:lvl1pPr>
          </a:lstStyle>
          <a:p>
            <a:pPr>
              <a:defRPr/>
            </a:pPr>
            <a:fld id="{6FFBB8B3-4272-404F-A446-FEBC6D1C68B7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3940112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20075" cy="493393"/>
          </a:xfrm>
          <a:prstGeom prst="rect">
            <a:avLst/>
          </a:prstGeom>
        </p:spPr>
        <p:txBody>
          <a:bodyPr vert="horz" lIns="90672" tIns="45336" rIns="90672" bIns="45336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14134" y="0"/>
            <a:ext cx="2920075" cy="493393"/>
          </a:xfrm>
          <a:prstGeom prst="rect">
            <a:avLst/>
          </a:prstGeom>
        </p:spPr>
        <p:txBody>
          <a:bodyPr vert="horz" lIns="90672" tIns="45336" rIns="90672" bIns="45336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0BE0ADBE-C04D-4154-994A-9127BE8F1770}" type="datetimeFigureOut">
              <a:rPr lang="zh-TW" altLang="en-US"/>
              <a:pPr>
                <a:defRPr/>
              </a:pPr>
              <a:t>2014/11/19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903288" y="741363"/>
            <a:ext cx="4930775" cy="36988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0672" tIns="45336" rIns="90672" bIns="45336" rtlCol="0" anchor="ctr"/>
          <a:lstStyle/>
          <a:p>
            <a:pPr lvl="0"/>
            <a:endParaRPr lang="zh-TW" altLang="en-US" noProof="0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74820" y="4687236"/>
            <a:ext cx="5386123" cy="4440539"/>
          </a:xfrm>
          <a:prstGeom prst="rect">
            <a:avLst/>
          </a:prstGeom>
        </p:spPr>
        <p:txBody>
          <a:bodyPr vert="horz" lIns="90672" tIns="45336" rIns="90672" bIns="45336" rtlCol="0">
            <a:normAutofit/>
          </a:bodyPr>
          <a:lstStyle/>
          <a:p>
            <a:pPr lvl="0"/>
            <a:r>
              <a:rPr lang="zh-TW" altLang="en-US" noProof="0" smtClean="0"/>
              <a:t>按一下以編輯母片文字樣式</a:t>
            </a:r>
          </a:p>
          <a:p>
            <a:pPr lvl="1"/>
            <a:r>
              <a:rPr lang="zh-TW" altLang="en-US" noProof="0" smtClean="0"/>
              <a:t>第二層</a:t>
            </a:r>
          </a:p>
          <a:p>
            <a:pPr lvl="2"/>
            <a:r>
              <a:rPr lang="zh-TW" altLang="en-US" noProof="0" smtClean="0"/>
              <a:t>第三層</a:t>
            </a:r>
          </a:p>
          <a:p>
            <a:pPr lvl="3"/>
            <a:r>
              <a:rPr lang="zh-TW" altLang="en-US" noProof="0" smtClean="0"/>
              <a:t>第四層</a:t>
            </a:r>
          </a:p>
          <a:p>
            <a:pPr lvl="4"/>
            <a:r>
              <a:rPr lang="zh-TW" altLang="en-US" noProof="0" smtClean="0"/>
              <a:t>第五層</a:t>
            </a:r>
            <a:endParaRPr lang="zh-TW" altLang="en-US" noProof="0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9374471"/>
            <a:ext cx="2920075" cy="493393"/>
          </a:xfrm>
          <a:prstGeom prst="rect">
            <a:avLst/>
          </a:prstGeom>
        </p:spPr>
        <p:txBody>
          <a:bodyPr vert="horz" lIns="90672" tIns="45336" rIns="90672" bIns="45336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14134" y="9374471"/>
            <a:ext cx="2920075" cy="493393"/>
          </a:xfrm>
          <a:prstGeom prst="rect">
            <a:avLst/>
          </a:prstGeom>
        </p:spPr>
        <p:txBody>
          <a:bodyPr vert="horz" lIns="90672" tIns="45336" rIns="90672" bIns="45336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5DB86A25-F5B2-4134-9E91-9EE4D28EF1E3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7524728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DB86A25-F5B2-4134-9E91-9EE4D28EF1E3}" type="slidenum">
              <a:rPr lang="zh-TW" altLang="en-US" smtClean="0"/>
              <a:pPr>
                <a:defRPr/>
              </a:pPr>
              <a:t>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8294451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E9A936-09A8-461A-B290-0417CD9CAC50}" type="datetime1">
              <a:rPr lang="zh-TW" altLang="en-US"/>
              <a:pPr>
                <a:defRPr/>
              </a:pPr>
              <a:t>2014/11/19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F41E93-60E7-4431-91E1-C47FE60D24ED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470639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F782C4-E520-448B-8FAB-DF28194999E8}" type="datetime1">
              <a:rPr lang="zh-TW" altLang="en-US"/>
              <a:pPr>
                <a:defRPr/>
              </a:pPr>
              <a:t>2014/11/19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C2A01E-C0D0-462B-9BC0-D3B817EF5287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46390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BFC55A-54D4-4096-BEA3-D66B73160C83}" type="datetime1">
              <a:rPr lang="zh-TW" altLang="en-US"/>
              <a:pPr>
                <a:defRPr/>
              </a:pPr>
              <a:t>2014/11/19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511562-FDE8-4058-A5E7-D117068EA304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6177771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1FFAB8-F425-4D76-8C84-73F0151DFE27}" type="datetime1">
              <a:rPr lang="zh-TW" altLang="en-US"/>
              <a:pPr>
                <a:defRPr/>
              </a:pPr>
              <a:t>2014/11/19</a:t>
            </a:fld>
            <a:endParaRPr lang="zh-TW" altLang="en-US"/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92C9CA-9A86-4FCD-89C5-596B177D1AA9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161597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421AEB-C207-4B12-BF94-0A982FCBF54F}" type="datetime1">
              <a:rPr lang="zh-TW" altLang="en-US"/>
              <a:pPr>
                <a:defRPr/>
              </a:pPr>
              <a:t>2014/11/19</a:t>
            </a:fld>
            <a:endParaRPr lang="zh-TW" altLang="en-US"/>
          </a:p>
        </p:txBody>
      </p:sp>
      <p:sp>
        <p:nvSpPr>
          <p:cNvPr id="8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9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42433B-5054-4F4A-B194-ABD729C9603C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810964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34F427-8D3D-40C9-B9EF-FA148686D195}" type="datetime1">
              <a:rPr lang="zh-TW" altLang="en-US"/>
              <a:pPr>
                <a:defRPr/>
              </a:pPr>
              <a:t>2014/11/19</a:t>
            </a:fld>
            <a:endParaRPr lang="zh-TW" altLang="en-US"/>
          </a:p>
        </p:txBody>
      </p:sp>
      <p:sp>
        <p:nvSpPr>
          <p:cNvPr id="4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C258E9-CAC5-41D6-A9F9-80C7A21ED20B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4087385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3F0E51-200B-4C73-BAE3-551EA921F5A1}" type="datetime1">
              <a:rPr lang="zh-TW" altLang="en-US"/>
              <a:pPr>
                <a:defRPr/>
              </a:pPr>
              <a:t>2014/11/19</a:t>
            </a:fld>
            <a:endParaRPr lang="zh-TW" altLang="en-US"/>
          </a:p>
        </p:txBody>
      </p:sp>
      <p:sp>
        <p:nvSpPr>
          <p:cNvPr id="3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25A22D-3733-4514-8AAB-A92757D3EB62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25628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FD7048-E73F-499F-9581-10C5351B687E}" type="datetime1">
              <a:rPr lang="zh-TW" altLang="en-US"/>
              <a:pPr>
                <a:defRPr/>
              </a:pPr>
              <a:t>2014/11/19</a:t>
            </a:fld>
            <a:endParaRPr lang="zh-TW" altLang="en-US"/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644C81-3939-42CB-A8CC-4D91F9EE98CA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489540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TW" altLang="en-US" noProof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1E2945-E4DE-4CE8-936A-9879751F1F37}" type="datetime1">
              <a:rPr lang="zh-TW" altLang="en-US"/>
              <a:pPr>
                <a:defRPr/>
              </a:pPr>
              <a:t>2014/11/19</a:t>
            </a:fld>
            <a:endParaRPr lang="zh-TW" altLang="en-US"/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E78687-B358-4608-A22C-4CF391FD36C0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392011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63D22B-51E0-4F3C-8D0B-9E8EDF7425A6}" type="datetime1">
              <a:rPr lang="zh-TW" altLang="en-US"/>
              <a:pPr>
                <a:defRPr/>
              </a:pPr>
              <a:t>2014/11/19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1AD419-89FE-4801-AC89-48BBE20B615A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200406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9031C2-E289-4977-B489-400BC3829853}" type="datetime1">
              <a:rPr lang="zh-TW" altLang="en-US"/>
              <a:pPr>
                <a:defRPr/>
              </a:pPr>
              <a:t>2014/11/19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8673A4-2292-4FDD-A094-D1728F77D0BA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80580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標題版面配置區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按一下以編輯母片標題樣式</a:t>
            </a:r>
          </a:p>
        </p:txBody>
      </p:sp>
      <p:sp>
        <p:nvSpPr>
          <p:cNvPr id="1027" name="文字版面配置區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AAAC4EDD-093B-4828-9A9D-7186A06AD2EA}" type="datetime1">
              <a:rPr lang="zh-TW" altLang="en-US"/>
              <a:pPr>
                <a:defRPr/>
              </a:pPr>
              <a:t>2014/11/19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kumimoji="0" sz="1200">
                <a:solidFill>
                  <a:srgbClr val="898989"/>
                </a:solidFill>
                <a:latin typeface="Calibri" pitchFamily="34" charset="0"/>
                <a:ea typeface="新細明體" pitchFamily="18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7D8B95C1-B06F-4B67-AF48-DF5AA4E72A22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  <p:pic>
        <p:nvPicPr>
          <p:cNvPr id="1031" name="Picture 7" descr="logoword"/>
          <p:cNvPicPr>
            <a:picLocks noChangeAspect="1" noChangeArrowheads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484438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pitchFamily="18" charset="-12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pitchFamily="18" charset="-12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pitchFamily="18" charset="-12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pitchFamily="18" charset="-12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pitchFamily="18" charset="-12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pitchFamily="18" charset="-12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pitchFamily="18" charset="-12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pitchFamily="18" charset="-12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40F0BE4-7B88-495E-B534-E8DEFAF10866}" type="slidenum">
              <a:rPr lang="zh-TW" altLang="en-US"/>
              <a:pPr>
                <a:defRPr/>
              </a:pPr>
              <a:t>1</a:t>
            </a:fld>
            <a:endParaRPr lang="zh-TW" altLang="en-US"/>
          </a:p>
        </p:txBody>
      </p:sp>
      <p:sp>
        <p:nvSpPr>
          <p:cNvPr id="22532" name="Rectangle 4"/>
          <p:cNvSpPr>
            <a:spLocks noGrp="1"/>
          </p:cNvSpPr>
          <p:nvPr>
            <p:ph type="ctrTitle"/>
          </p:nvPr>
        </p:nvSpPr>
        <p:spPr>
          <a:xfrm>
            <a:off x="539750" y="1125538"/>
            <a:ext cx="8456613" cy="1439862"/>
          </a:xfrm>
        </p:spPr>
        <p:txBody>
          <a:bodyPr/>
          <a:lstStyle/>
          <a:p>
            <a:pPr eaLnBrk="1" hangingPunct="1">
              <a:defRPr/>
            </a:pPr>
            <a:r>
              <a:rPr lang="en-US" altLang="zh-TW" sz="4800" dirty="0" smtClean="0">
                <a:solidFill>
                  <a:srgbClr val="CC0000"/>
                </a:solidFill>
                <a:latin typeface="標楷體" pitchFamily="65" charset="-120"/>
                <a:ea typeface="標楷體" pitchFamily="65" charset="-120"/>
              </a:rPr>
              <a:t/>
            </a:r>
            <a:br>
              <a:rPr lang="en-US" altLang="zh-TW" sz="4800" dirty="0" smtClean="0">
                <a:solidFill>
                  <a:srgbClr val="CC0000"/>
                </a:solidFill>
                <a:latin typeface="標楷體" pitchFamily="65" charset="-120"/>
                <a:ea typeface="標楷體" pitchFamily="65" charset="-120"/>
              </a:rPr>
            </a:br>
            <a:r>
              <a:rPr lang="en-US" altLang="zh-TW" sz="4800" dirty="0" smtClean="0">
                <a:solidFill>
                  <a:srgbClr val="CC0000"/>
                </a:solidFill>
                <a:latin typeface="標楷體" pitchFamily="65" charset="-120"/>
                <a:ea typeface="標楷體" pitchFamily="65" charset="-120"/>
              </a:rPr>
              <a:t/>
            </a:r>
            <a:br>
              <a:rPr lang="en-US" altLang="zh-TW" sz="4800" dirty="0" smtClean="0">
                <a:solidFill>
                  <a:srgbClr val="CC0000"/>
                </a:solidFill>
                <a:latin typeface="標楷體" pitchFamily="65" charset="-120"/>
                <a:ea typeface="標楷體" pitchFamily="65" charset="-120"/>
              </a:rPr>
            </a:br>
            <a:r>
              <a:rPr lang="en-US" altLang="zh-TW" sz="4800" dirty="0">
                <a:solidFill>
                  <a:srgbClr val="CC0000"/>
                </a:solidFill>
                <a:latin typeface="標楷體" pitchFamily="65" charset="-120"/>
                <a:ea typeface="標楷體" pitchFamily="65" charset="-120"/>
              </a:rPr>
              <a:t/>
            </a:r>
            <a:br>
              <a:rPr lang="en-US" altLang="zh-TW" sz="4800" dirty="0">
                <a:solidFill>
                  <a:srgbClr val="CC0000"/>
                </a:solidFill>
                <a:latin typeface="標楷體" pitchFamily="65" charset="-120"/>
                <a:ea typeface="標楷體" pitchFamily="65" charset="-120"/>
              </a:rPr>
            </a:br>
            <a:r>
              <a:rPr lang="zh-TW" altLang="en-US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理學院</a:t>
            </a:r>
            <a:r>
              <a:rPr lang="en-US" altLang="zh-TW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4</a:t>
            </a:r>
            <a:r>
              <a:rPr lang="zh-TW" altLang="en-US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系</a:t>
            </a:r>
            <a:r>
              <a:rPr lang="en-US" altLang="zh-TW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1</a:t>
            </a:r>
            <a:r>
              <a:rPr lang="zh-TW" altLang="en-US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所</a:t>
            </a:r>
            <a:r>
              <a:rPr lang="en-US" altLang="zh-TW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en-US" altLang="zh-TW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zh-TW" altLang="en-US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發展</a:t>
            </a:r>
            <a:r>
              <a:rPr lang="zh-TW" altLang="en-US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特色</a:t>
            </a:r>
            <a:r>
              <a:rPr lang="en-US" altLang="zh-TW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en-US" altLang="zh-TW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zh-TW" altLang="en-US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師資專長</a:t>
            </a:r>
            <a:r>
              <a:rPr lang="en-US" altLang="zh-TW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en-US" altLang="zh-TW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zh-TW" altLang="en-US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研究領域</a:t>
            </a:r>
            <a:br>
              <a:rPr lang="zh-TW" altLang="en-US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zh-TW" altLang="en-US" sz="40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標楷體" pitchFamily="65" charset="-120"/>
                <a:ea typeface="標楷體" pitchFamily="65" charset="-120"/>
              </a:rPr>
              <a:t>  </a:t>
            </a:r>
            <a:endParaRPr lang="en-US" altLang="zh-TW" sz="2800" dirty="0" smtClean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2052" name="Rectangle 5"/>
          <p:cNvSpPr>
            <a:spLocks noGrp="1"/>
          </p:cNvSpPr>
          <p:nvPr>
            <p:ph type="subTitle" idx="1"/>
          </p:nvPr>
        </p:nvSpPr>
        <p:spPr>
          <a:xfrm>
            <a:off x="1692275" y="4221163"/>
            <a:ext cx="5473700" cy="647700"/>
          </a:xfrm>
        </p:spPr>
        <p:txBody>
          <a:bodyPr/>
          <a:lstStyle/>
          <a:p>
            <a:pPr algn="l" eaLnBrk="1" hangingPunct="1"/>
            <a:r>
              <a:rPr lang="zh-TW" altLang="en-US" dirty="0" smtClean="0">
                <a:solidFill>
                  <a:schemeClr val="tx1"/>
                </a:solidFill>
                <a:ea typeface="標楷體" pitchFamily="65" charset="-120"/>
              </a:rPr>
              <a:t>     </a:t>
            </a:r>
          </a:p>
        </p:txBody>
      </p:sp>
      <p:pic>
        <p:nvPicPr>
          <p:cNvPr id="2053" name="Picture 6" descr="圖1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948237"/>
            <a:ext cx="9210675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4" name="Text Box 8"/>
          <p:cNvSpPr txBox="1">
            <a:spLocks noChangeArrowheads="1"/>
          </p:cNvSpPr>
          <p:nvPr/>
        </p:nvSpPr>
        <p:spPr bwMode="auto">
          <a:xfrm>
            <a:off x="7308850" y="4581525"/>
            <a:ext cx="183515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pPr algn="r" eaLnBrk="1" hangingPunct="1">
              <a:spcBef>
                <a:spcPct val="50000"/>
              </a:spcBef>
              <a:buFontTx/>
              <a:buNone/>
            </a:pPr>
            <a:r>
              <a:rPr lang="zh-TW" altLang="en-US" sz="2000" dirty="0">
                <a:latin typeface="新細明體" pitchFamily="18" charset="-120"/>
              </a:rPr>
              <a:t>　</a:t>
            </a:r>
            <a:r>
              <a:rPr lang="en-US" altLang="zh-TW" sz="2000" dirty="0" smtClean="0">
                <a:solidFill>
                  <a:srgbClr val="003366"/>
                </a:solidFill>
                <a:latin typeface="標楷體" pitchFamily="65" charset="-120"/>
                <a:ea typeface="標楷體" pitchFamily="65" charset="-120"/>
              </a:rPr>
              <a:t>103.11.18</a:t>
            </a:r>
            <a:endParaRPr lang="en-US" altLang="zh-TW" sz="2000" dirty="0">
              <a:solidFill>
                <a:srgbClr val="003366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2055" name="Rectangle 10"/>
          <p:cNvSpPr>
            <a:spLocks noChangeArrowheads="1"/>
          </p:cNvSpPr>
          <p:nvPr/>
        </p:nvSpPr>
        <p:spPr bwMode="auto">
          <a:xfrm>
            <a:off x="755650" y="5013325"/>
            <a:ext cx="7848600" cy="504825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zh-TW" altLang="en-US" sz="1800" b="1">
              <a:latin typeface="Arial" charset="0"/>
              <a:ea typeface="標楷體" pitchFamily="65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3"/>
          <p:cNvSpPr>
            <a:spLocks noGrp="1"/>
          </p:cNvSpPr>
          <p:nvPr>
            <p:ph type="title"/>
          </p:nvPr>
        </p:nvSpPr>
        <p:spPr>
          <a:xfrm>
            <a:off x="179512" y="620688"/>
            <a:ext cx="8280920" cy="706090"/>
          </a:xfrm>
          <a:solidFill>
            <a:schemeClr val="tx1"/>
          </a:solidFill>
        </p:spPr>
        <p:txBody>
          <a:bodyPr/>
          <a:lstStyle/>
          <a:p>
            <a:pPr algn="l"/>
            <a:r>
              <a:rPr lang="zh-TW" altLang="en-US" sz="3200" dirty="0" smtClean="0">
                <a:solidFill>
                  <a:srgbClr val="FFFF00"/>
                </a:solidFill>
                <a:latin typeface="標楷體" pitchFamily="65" charset="-120"/>
                <a:ea typeface="標楷體" pitchFamily="65" charset="-120"/>
              </a:rPr>
              <a:t>應用</a:t>
            </a:r>
            <a:r>
              <a:rPr lang="zh-TW" altLang="en-US" sz="3200" dirty="0">
                <a:solidFill>
                  <a:srgbClr val="FFFF00"/>
                </a:solidFill>
                <a:latin typeface="標楷體" pitchFamily="65" charset="-120"/>
                <a:ea typeface="標楷體" pitchFamily="65" charset="-120"/>
              </a:rPr>
              <a:t>數</a:t>
            </a:r>
            <a:r>
              <a:rPr lang="zh-TW" altLang="en-US" sz="3200" dirty="0" smtClean="0">
                <a:solidFill>
                  <a:srgbClr val="FFFF00"/>
                </a:solidFill>
                <a:latin typeface="標楷體" pitchFamily="65" charset="-120"/>
                <a:ea typeface="標楷體" pitchFamily="65" charset="-120"/>
              </a:rPr>
              <a:t>學系</a:t>
            </a:r>
            <a:r>
              <a:rPr lang="en-US" altLang="zh-TW" sz="3200" dirty="0" smtClean="0">
                <a:solidFill>
                  <a:srgbClr val="FFFF00"/>
                </a:solidFill>
                <a:latin typeface="標楷體" pitchFamily="65" charset="-120"/>
                <a:ea typeface="標楷體" pitchFamily="65" charset="-120"/>
              </a:rPr>
              <a:t>-</a:t>
            </a:r>
            <a:r>
              <a:rPr lang="zh-TW" altLang="en-US" sz="3200" dirty="0" smtClean="0">
                <a:solidFill>
                  <a:srgbClr val="FFFF00"/>
                </a:solidFill>
                <a:ea typeface="標楷體" pitchFamily="65" charset="-120"/>
              </a:rPr>
              <a:t>發展特色、師資專長與研究領域</a:t>
            </a:r>
            <a:endParaRPr lang="zh-TW" altLang="en-US" sz="3200" dirty="0">
              <a:solidFill>
                <a:srgbClr val="FFFF00"/>
              </a:solidFill>
            </a:endParaRPr>
          </a:p>
        </p:txBody>
      </p:sp>
      <p:sp>
        <p:nvSpPr>
          <p:cNvPr id="5" name="內容版面配置區 4"/>
          <p:cNvSpPr>
            <a:spLocks noGrp="1"/>
          </p:cNvSpPr>
          <p:nvPr>
            <p:ph idx="1"/>
          </p:nvPr>
        </p:nvSpPr>
        <p:spPr>
          <a:xfrm>
            <a:off x="179512" y="1052736"/>
            <a:ext cx="8784976" cy="5073427"/>
          </a:xfrm>
        </p:spPr>
        <p:txBody>
          <a:bodyPr/>
          <a:lstStyle/>
          <a:p>
            <a:pPr marL="0" indent="0" eaLnBrk="1" fontAlgn="auto" hangingPunct="1">
              <a:buNone/>
            </a:pPr>
            <a:endParaRPr lang="en-US" altLang="zh-TW" sz="20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buNone/>
            </a:pPr>
            <a:r>
              <a:rPr lang="zh-TW" altLang="zh-TW" sz="20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§堅實</a:t>
            </a:r>
            <a:endParaRPr lang="zh-TW" altLang="zh-TW" sz="20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buNone/>
            </a:pPr>
            <a:r>
              <a:rPr lang="zh-TW" altLang="zh-TW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研究能量充沛，專業表現佳。本系創系至今，每年教師獲得國科會或教育部計畫之比例極高，通常為九成以上。教師皆致力於研究與教學工作。無論是資深教授，中生代與新進教師皆努力不懈。</a:t>
            </a:r>
          </a:p>
          <a:p>
            <a:pPr marL="0" indent="0">
              <a:buNone/>
            </a:pPr>
            <a:r>
              <a:rPr lang="zh-TW" altLang="zh-TW" sz="20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§精緻 </a:t>
            </a:r>
            <a:endParaRPr lang="zh-TW" altLang="zh-TW" sz="20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buNone/>
            </a:pPr>
            <a:r>
              <a:rPr lang="zh-TW" altLang="zh-TW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良好的學習空間與先進的硬軟體設備。本系擁有專用之電腦機房，內有電腦工作站，高速計算主機，平行電腦等先進設備，並有專屬之電腦教室。學習空間舒適，師生研究室空間寬敞明亮，研討教室及演講教室皆配備有電腦與計算軟體，隨時可進行學術與課業的討論。另設置兩間科學計算研討室，除提供上課及與研討外，亦當作學生自習空間。</a:t>
            </a:r>
          </a:p>
          <a:p>
            <a:pPr marL="0" indent="0">
              <a:buNone/>
            </a:pPr>
            <a:r>
              <a:rPr lang="zh-TW" altLang="zh-TW" sz="20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§溫馨</a:t>
            </a:r>
            <a:endParaRPr lang="zh-TW" altLang="zh-TW" sz="20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buNone/>
            </a:pPr>
            <a:r>
              <a:rPr lang="zh-TW" altLang="zh-TW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師生相處融洽，學生生活豐富。本系老師對同學除課業要求之外，在生活輔導上亦投入甚多。師生關係亦師亦友，學生對本系具有向心力與榮譽心，活動力亦強。每年除舉辦迎新、應數週，及送舊等活動外，於校內外各項競賽中，亦常有亮麗的表現。</a:t>
            </a:r>
            <a:endParaRPr lang="zh-TW" altLang="en-US" sz="20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40227436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425A22D-3733-4514-8AAB-A92757D3EB62}" type="slidenum">
              <a:rPr lang="zh-TW" altLang="en-US" smtClean="0"/>
              <a:pPr>
                <a:defRPr/>
              </a:pPr>
              <a:t>3</a:t>
            </a:fld>
            <a:endParaRPr lang="zh-TW" altLang="en-US"/>
          </a:p>
        </p:txBody>
      </p:sp>
      <p:sp>
        <p:nvSpPr>
          <p:cNvPr id="3" name="矩形 2"/>
          <p:cNvSpPr/>
          <p:nvPr/>
        </p:nvSpPr>
        <p:spPr>
          <a:xfrm>
            <a:off x="317848" y="980728"/>
            <a:ext cx="864096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   </a:t>
            </a:r>
            <a:r>
              <a:rPr lang="zh-TW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本</a:t>
            </a:r>
            <a:r>
              <a:rPr lang="zh-TW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系創系至今，已建立了優良的傳統</a:t>
            </a:r>
            <a:r>
              <a:rPr lang="zh-TW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endParaRPr lang="en-US" altLang="zh-TW" sz="24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endParaRPr lang="zh-TW" altLang="zh-TW" sz="24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en-US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   </a:t>
            </a:r>
            <a:r>
              <a:rPr lang="zh-TW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我們</a:t>
            </a:r>
            <a:r>
              <a:rPr lang="zh-TW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期許自己成為一個堅實，精緻，溫馨，卻同時有大格局和大志向的科系。而且非常努力，令人尊敬</a:t>
            </a:r>
            <a:r>
              <a:rPr lang="zh-TW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。本</a:t>
            </a:r>
            <a:r>
              <a:rPr lang="zh-TW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系強調人本教育，師生關係融洽，形成一股溫馨而獨特的系風</a:t>
            </a:r>
            <a:r>
              <a:rPr lang="zh-TW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。老師</a:t>
            </a:r>
            <a:r>
              <a:rPr lang="zh-TW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亦師亦友，對學生除課業要求，在生活輔導上亦投入甚多，期能在潛移默化中陶冶</a:t>
            </a:r>
            <a:r>
              <a:rPr lang="zh-TW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endParaRPr lang="en-US" altLang="zh-TW" sz="24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endParaRPr lang="en-US" altLang="zh-TW" sz="24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en-US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   </a:t>
            </a:r>
            <a:r>
              <a:rPr lang="zh-TW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學術</a:t>
            </a:r>
            <a:r>
              <a:rPr lang="zh-TW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上穩定</a:t>
            </a:r>
            <a:r>
              <a:rPr lang="zh-TW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朝向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「</a:t>
            </a:r>
            <a:r>
              <a:rPr lang="zh-TW" altLang="zh-TW" sz="24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機率統計</a:t>
            </a:r>
            <a:r>
              <a:rPr lang="zh-TW" altLang="en-US" sz="24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」</a:t>
            </a:r>
            <a:r>
              <a:rPr lang="zh-TW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、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「</a:t>
            </a:r>
            <a:r>
              <a:rPr lang="zh-TW" altLang="zh-TW" sz="24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組合數學</a:t>
            </a:r>
            <a:r>
              <a:rPr lang="zh-TW" altLang="en-US" sz="24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」</a:t>
            </a:r>
            <a:r>
              <a:rPr lang="zh-TW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及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「</a:t>
            </a:r>
            <a:r>
              <a:rPr lang="zh-TW" altLang="zh-TW" sz="24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科學計算</a:t>
            </a:r>
            <a:r>
              <a:rPr lang="zh-TW" altLang="en-US" sz="24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」</a:t>
            </a:r>
            <a:r>
              <a:rPr lang="zh-TW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這三</a:t>
            </a:r>
            <a:r>
              <a:rPr lang="zh-TW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個前沿方向發展，也期許本系成為國內應用數學方面的學術重點中心</a:t>
            </a:r>
            <a:r>
              <a:rPr lang="zh-TW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endParaRPr lang="en-US" altLang="zh-TW" sz="24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endParaRPr lang="en-US" altLang="zh-TW" sz="24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en-US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   </a:t>
            </a:r>
            <a:r>
              <a:rPr lang="zh-TW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研究</a:t>
            </a:r>
            <a:r>
              <a:rPr lang="zh-TW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上將致力於使本系成為應用數學相關領域之重點科系，教育上則培養具競爭力之應用數學人才</a:t>
            </a:r>
            <a:r>
              <a:rPr lang="zh-TW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endParaRPr lang="en-US" altLang="zh-TW" sz="24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endParaRPr lang="zh-TW" altLang="en-US" sz="24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7713727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425A22D-3733-4514-8AAB-A92757D3EB62}" type="slidenum">
              <a:rPr lang="zh-TW" altLang="en-US" smtClean="0"/>
              <a:pPr>
                <a:defRPr/>
              </a:pPr>
              <a:t>4</a:t>
            </a:fld>
            <a:endParaRPr lang="zh-TW" altLang="en-US"/>
          </a:p>
        </p:txBody>
      </p:sp>
      <p:graphicFrame>
        <p:nvGraphicFramePr>
          <p:cNvPr id="3" name="表格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25542537"/>
              </p:ext>
            </p:extLst>
          </p:nvPr>
        </p:nvGraphicFramePr>
        <p:xfrm>
          <a:off x="179512" y="3356992"/>
          <a:ext cx="8784976" cy="282321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537371"/>
                <a:gridCol w="1903411"/>
                <a:gridCol w="5344194"/>
              </a:tblGrid>
              <a:tr h="368935">
                <a:tc rowSpan="7">
                  <a:txBody>
                    <a:bodyPr/>
                    <a:lstStyle/>
                    <a:p>
                      <a:pPr marL="8890" indent="-62230" algn="ctr">
                        <a:spcAft>
                          <a:spcPts val="0"/>
                        </a:spcAft>
                      </a:pPr>
                      <a:r>
                        <a:rPr lang="zh-TW" sz="2000" b="1" kern="0" dirty="0">
                          <a:solidFill>
                            <a:srgbClr val="000099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科學計算</a:t>
                      </a:r>
                      <a:endParaRPr lang="zh-TW" sz="2000" b="1" kern="100" dirty="0">
                        <a:solidFill>
                          <a:srgbClr val="000099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200" b="0" kern="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陳晴玉</a:t>
                      </a:r>
                      <a:endParaRPr lang="zh-TW" sz="2200" b="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0" marR="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2000" b="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生物</a:t>
                      </a:r>
                      <a:r>
                        <a:rPr lang="zh-TW" sz="2000" b="0" kern="1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數學</a:t>
                      </a:r>
                      <a:r>
                        <a:rPr lang="zh-TW" altLang="en-US" sz="2000" b="0" kern="1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；</a:t>
                      </a:r>
                      <a:r>
                        <a:rPr lang="zh-TW" sz="2000" b="0" kern="1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固體</a:t>
                      </a:r>
                      <a:r>
                        <a:rPr lang="zh-TW" sz="2000" b="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力學</a:t>
                      </a:r>
                      <a:endParaRPr lang="zh-TW" sz="2000" b="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0" marR="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68935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200" kern="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吳宗芳</a:t>
                      </a:r>
                      <a:endParaRPr lang="zh-TW" sz="2200" kern="1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0" marR="0" marT="0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20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偏微分方程、分析</a:t>
                      </a:r>
                      <a:endParaRPr lang="zh-TW" sz="2000" kern="1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0" marR="0" marT="0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368935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200" kern="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郭岳承</a:t>
                      </a:r>
                      <a:endParaRPr lang="zh-TW" sz="2200" kern="1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0" marR="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20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矩陣</a:t>
                      </a:r>
                      <a:r>
                        <a:rPr lang="zh-TW" sz="2000" kern="100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理論</a:t>
                      </a:r>
                      <a:r>
                        <a:rPr lang="zh-TW" altLang="en-US" sz="2000" kern="100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；</a:t>
                      </a:r>
                      <a:r>
                        <a:rPr lang="zh-TW" sz="2000" kern="100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特徵值</a:t>
                      </a:r>
                      <a:r>
                        <a:rPr lang="zh-TW" sz="20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反問題</a:t>
                      </a:r>
                      <a:endParaRPr lang="zh-TW" sz="2000" kern="1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0" marR="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68935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200" kern="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劉欽岳</a:t>
                      </a:r>
                      <a:endParaRPr lang="zh-TW" sz="2200" kern="1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0" marR="0" marT="0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20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應用</a:t>
                      </a:r>
                      <a:r>
                        <a:rPr lang="zh-TW" sz="2000" kern="100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數學</a:t>
                      </a:r>
                      <a:r>
                        <a:rPr lang="zh-TW" altLang="en-US" sz="2000" kern="100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；</a:t>
                      </a:r>
                      <a:r>
                        <a:rPr lang="zh-TW" sz="2000" kern="100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生物數學</a:t>
                      </a:r>
                      <a:r>
                        <a:rPr lang="zh-TW" altLang="en-US" sz="2000" kern="100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；</a:t>
                      </a:r>
                      <a:r>
                        <a:rPr lang="zh-TW" sz="2000" kern="100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計算</a:t>
                      </a:r>
                      <a:r>
                        <a:rPr lang="zh-TW" sz="20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神經科學</a:t>
                      </a:r>
                      <a:endParaRPr lang="zh-TW" sz="2000" kern="1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0" marR="0" marT="0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368935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200" kern="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林英杰</a:t>
                      </a:r>
                      <a:endParaRPr lang="zh-TW" sz="2200" kern="1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0" marR="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20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偏</a:t>
                      </a:r>
                      <a:r>
                        <a:rPr lang="zh-TW" sz="2000" kern="100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微分方程</a:t>
                      </a:r>
                      <a:r>
                        <a:rPr lang="zh-TW" altLang="en-US" sz="2000" kern="100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；</a:t>
                      </a:r>
                      <a:r>
                        <a:rPr lang="zh-TW" sz="2000" kern="100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調和</a:t>
                      </a:r>
                      <a:r>
                        <a:rPr lang="zh-TW" sz="20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分析</a:t>
                      </a:r>
                      <a:endParaRPr lang="zh-TW" sz="2000" kern="1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0" marR="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68935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200" kern="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曾昱豪</a:t>
                      </a:r>
                      <a:endParaRPr lang="zh-TW" sz="2200" kern="1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0" marR="0" marT="0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20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數學建</a:t>
                      </a:r>
                      <a:r>
                        <a:rPr lang="zh-TW" sz="2000" kern="100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模</a:t>
                      </a:r>
                      <a:r>
                        <a:rPr lang="zh-TW" altLang="en-US" sz="2000" kern="100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；</a:t>
                      </a:r>
                      <a:r>
                        <a:rPr lang="zh-TW" sz="2000" kern="100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科學計算</a:t>
                      </a:r>
                      <a:r>
                        <a:rPr lang="zh-TW" altLang="en-US" sz="2000" kern="100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；</a:t>
                      </a:r>
                      <a:r>
                        <a:rPr lang="zh-TW" sz="2000" kern="100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流體力學</a:t>
                      </a:r>
                      <a:r>
                        <a:rPr lang="zh-TW" altLang="en-US" sz="20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；</a:t>
                      </a:r>
                      <a:r>
                        <a:rPr lang="zh-TW" sz="2000" kern="100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偏</a:t>
                      </a:r>
                      <a:r>
                        <a:rPr lang="zh-TW" sz="20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微分方程數值方法 </a:t>
                      </a:r>
                      <a:endParaRPr lang="zh-TW" sz="2000" kern="1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0" marR="0" marT="0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368935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200" kern="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張志鴻</a:t>
                      </a:r>
                      <a:endParaRPr lang="zh-TW" sz="2200" kern="1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0" marR="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20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動態</a:t>
                      </a:r>
                      <a:r>
                        <a:rPr lang="zh-TW" sz="2000" kern="100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系統</a:t>
                      </a:r>
                      <a:r>
                        <a:rPr lang="zh-TW" altLang="en-US" sz="2000" kern="100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；</a:t>
                      </a:r>
                      <a:r>
                        <a:rPr lang="zh-TW" sz="2000" kern="100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遍歷論</a:t>
                      </a:r>
                      <a:r>
                        <a:rPr lang="zh-TW" altLang="en-US" sz="2000" kern="100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；</a:t>
                      </a:r>
                      <a:r>
                        <a:rPr lang="zh-TW" sz="2000" kern="100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多</a:t>
                      </a:r>
                      <a:r>
                        <a:rPr lang="zh-TW" sz="20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層神經網</a:t>
                      </a:r>
                      <a:r>
                        <a:rPr lang="zh-TW" sz="2000" kern="100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絡</a:t>
                      </a:r>
                      <a:r>
                        <a:rPr lang="zh-TW" altLang="en-US" sz="2000" kern="100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；</a:t>
                      </a:r>
                      <a:r>
                        <a:rPr lang="zh-TW" sz="2000" kern="100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細胞</a:t>
                      </a:r>
                      <a:r>
                        <a:rPr lang="zh-TW" sz="20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自動機</a:t>
                      </a:r>
                      <a:endParaRPr lang="zh-TW" sz="2000" kern="1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0" marR="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1836738" y="2484438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zh-TW" altLang="zh-TW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新細明體" pitchFamily="18" charset="-120"/>
              <a:cs typeface="新細明體" pitchFamily="18" charset="-120"/>
            </a:endParaRPr>
          </a:p>
        </p:txBody>
      </p:sp>
      <p:graphicFrame>
        <p:nvGraphicFramePr>
          <p:cNvPr id="5" name="表格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55829071"/>
              </p:ext>
            </p:extLst>
          </p:nvPr>
        </p:nvGraphicFramePr>
        <p:xfrm>
          <a:off x="179512" y="2228548"/>
          <a:ext cx="8784976" cy="73787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524790"/>
                <a:gridCol w="1859586"/>
                <a:gridCol w="5400600"/>
              </a:tblGrid>
              <a:tr h="368935">
                <a:tc rowSpan="2">
                  <a:txBody>
                    <a:bodyPr/>
                    <a:lstStyle/>
                    <a:p>
                      <a:pPr marL="8890" indent="-62230" algn="ctr">
                        <a:spcAft>
                          <a:spcPts val="0"/>
                        </a:spcAft>
                      </a:pPr>
                      <a:r>
                        <a:rPr lang="zh-TW" sz="2000" b="1" kern="0" dirty="0">
                          <a:solidFill>
                            <a:srgbClr val="000099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組合數學</a:t>
                      </a:r>
                      <a:endParaRPr lang="zh-TW" sz="2000" b="1" kern="100" dirty="0">
                        <a:solidFill>
                          <a:srgbClr val="000099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200" b="0" kern="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鄭斯恩</a:t>
                      </a:r>
                      <a:endParaRPr lang="zh-TW" sz="2200" b="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0" marR="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2000" b="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代數組合</a:t>
                      </a:r>
                      <a:r>
                        <a:rPr lang="zh-TW" sz="2000" b="0" kern="1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學</a:t>
                      </a:r>
                      <a:r>
                        <a:rPr lang="zh-TW" altLang="en-US" sz="2000" b="0" kern="1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；</a:t>
                      </a:r>
                      <a:r>
                        <a:rPr lang="zh-TW" sz="2000" b="0" kern="1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編碼學</a:t>
                      </a:r>
                      <a:r>
                        <a:rPr lang="zh-TW" altLang="en-US" sz="2000" b="0" kern="1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；</a:t>
                      </a:r>
                      <a:r>
                        <a:rPr lang="zh-TW" sz="2000" b="0" kern="1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圖論</a:t>
                      </a:r>
                      <a:r>
                        <a:rPr lang="zh-TW" altLang="en-US" sz="2000" b="0" kern="1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；</a:t>
                      </a:r>
                      <a:r>
                        <a:rPr lang="zh-TW" sz="2000" b="0" kern="1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設計</a:t>
                      </a:r>
                      <a:r>
                        <a:rPr lang="zh-TW" sz="2000" b="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理論</a:t>
                      </a:r>
                      <a:endParaRPr lang="zh-TW" sz="2000" b="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0" marR="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68935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200" kern="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張惠蘭</a:t>
                      </a:r>
                      <a:endParaRPr lang="zh-TW" sz="2200" kern="1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0" marR="0" marT="0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2000" kern="10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圖</a:t>
                      </a:r>
                      <a:r>
                        <a:rPr lang="zh-TW" altLang="en-US" sz="2000" kern="10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形</a:t>
                      </a:r>
                      <a:r>
                        <a:rPr lang="zh-TW" sz="2000" kern="10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理論</a:t>
                      </a:r>
                      <a:r>
                        <a:rPr lang="zh-TW" altLang="en-US" sz="2000" kern="100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；</a:t>
                      </a:r>
                      <a:r>
                        <a:rPr lang="zh-TW" sz="2000" kern="100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群</a:t>
                      </a:r>
                      <a:r>
                        <a:rPr lang="zh-TW" sz="20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試</a:t>
                      </a:r>
                      <a:r>
                        <a:rPr lang="zh-TW" sz="2000" kern="100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設計</a:t>
                      </a:r>
                      <a:r>
                        <a:rPr lang="zh-TW" altLang="en-US" sz="2000" kern="100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；</a:t>
                      </a:r>
                      <a:r>
                        <a:rPr lang="zh-TW" sz="2000" kern="100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最優</a:t>
                      </a:r>
                      <a:r>
                        <a:rPr lang="zh-TW" sz="20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分割</a:t>
                      </a:r>
                      <a:endParaRPr lang="zh-TW" sz="2000" kern="1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0" marR="0" marT="0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6" name="表格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79512276"/>
              </p:ext>
            </p:extLst>
          </p:nvPr>
        </p:nvGraphicFramePr>
        <p:xfrm>
          <a:off x="179512" y="692696"/>
          <a:ext cx="8712967" cy="115212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537496"/>
                <a:gridCol w="1875083"/>
                <a:gridCol w="5300388"/>
              </a:tblGrid>
              <a:tr h="43497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400" kern="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研究領域</a:t>
                      </a:r>
                      <a:endParaRPr lang="zh-TW" sz="2400" kern="1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000" kern="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相關專長教師</a:t>
                      </a:r>
                      <a:endParaRPr lang="zh-TW" sz="2000" kern="1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400" kern="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研究主題</a:t>
                      </a:r>
                      <a:endParaRPr lang="zh-TW" sz="2400" kern="1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0" marR="0" marT="0" marB="0" anchor="ctr"/>
                </a:tc>
              </a:tr>
              <a:tr h="368935">
                <a:tc rowSpan="2">
                  <a:txBody>
                    <a:bodyPr/>
                    <a:lstStyle/>
                    <a:p>
                      <a:pPr marL="8890" indent="-62230" algn="ctr">
                        <a:spcAft>
                          <a:spcPts val="0"/>
                        </a:spcAft>
                      </a:pPr>
                      <a:r>
                        <a:rPr lang="zh-TW" sz="2000" kern="0" dirty="0">
                          <a:solidFill>
                            <a:srgbClr val="000099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機率與統計</a:t>
                      </a:r>
                      <a:endParaRPr lang="zh-TW" sz="2000" kern="100" dirty="0">
                        <a:solidFill>
                          <a:srgbClr val="000099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200" kern="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施信宏</a:t>
                      </a:r>
                      <a:endParaRPr lang="zh-TW" sz="2200" kern="1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20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白噪音</a:t>
                      </a:r>
                      <a:r>
                        <a:rPr lang="zh-TW" sz="2000" kern="100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分析</a:t>
                      </a:r>
                      <a:r>
                        <a:rPr lang="zh-TW" altLang="en-US" sz="2000" kern="100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；</a:t>
                      </a:r>
                      <a:r>
                        <a:rPr lang="en-US" sz="2000" kern="100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Levy</a:t>
                      </a:r>
                      <a:r>
                        <a:rPr lang="zh-TW" sz="20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白噪音</a:t>
                      </a:r>
                      <a:r>
                        <a:rPr lang="zh-TW" sz="2000" kern="100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分析</a:t>
                      </a:r>
                      <a:r>
                        <a:rPr lang="zh-TW" altLang="en-US" sz="2000" kern="100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；</a:t>
                      </a:r>
                      <a:r>
                        <a:rPr lang="zh-TW" sz="2000" kern="100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隨機</a:t>
                      </a:r>
                      <a:r>
                        <a:rPr lang="zh-TW" sz="20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分析</a:t>
                      </a:r>
                      <a:endParaRPr lang="zh-TW" sz="2000" kern="1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0" marR="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48218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200" kern="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黃士峰</a:t>
                      </a:r>
                      <a:endParaRPr lang="zh-TW" sz="2200" kern="1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0" marR="0" marT="0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20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機率</a:t>
                      </a:r>
                      <a:r>
                        <a:rPr lang="zh-TW" sz="2000" kern="100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統計</a:t>
                      </a:r>
                      <a:r>
                        <a:rPr lang="zh-TW" altLang="en-US" sz="2000" kern="100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；</a:t>
                      </a:r>
                      <a:r>
                        <a:rPr lang="zh-TW" sz="2000" kern="100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財務工程</a:t>
                      </a:r>
                      <a:r>
                        <a:rPr lang="zh-TW" altLang="en-US" sz="2000" kern="100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；</a:t>
                      </a:r>
                      <a:r>
                        <a:rPr lang="zh-TW" sz="2000" kern="100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時間</a:t>
                      </a:r>
                      <a:r>
                        <a:rPr lang="zh-TW" sz="20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序列</a:t>
                      </a:r>
                      <a:endParaRPr lang="zh-TW" sz="2000" kern="1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0" marR="0" marT="0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4072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3"/>
          <p:cNvSpPr>
            <a:spLocks noGrp="1"/>
          </p:cNvSpPr>
          <p:nvPr>
            <p:ph type="title"/>
          </p:nvPr>
        </p:nvSpPr>
        <p:spPr>
          <a:xfrm>
            <a:off x="179512" y="692696"/>
            <a:ext cx="8280920" cy="706090"/>
          </a:xfrm>
          <a:solidFill>
            <a:schemeClr val="tx1"/>
          </a:solidFill>
        </p:spPr>
        <p:txBody>
          <a:bodyPr/>
          <a:lstStyle/>
          <a:p>
            <a:pPr algn="l"/>
            <a:r>
              <a:rPr lang="zh-TW" altLang="en-US" sz="3200" dirty="0" smtClean="0">
                <a:solidFill>
                  <a:srgbClr val="FFFF00"/>
                </a:solidFill>
                <a:latin typeface="標楷體" pitchFamily="65" charset="-120"/>
                <a:ea typeface="標楷體" pitchFamily="65" charset="-120"/>
              </a:rPr>
              <a:t>應用化學系</a:t>
            </a:r>
            <a:r>
              <a:rPr lang="en-US" altLang="zh-TW" sz="3200" dirty="0" smtClean="0">
                <a:solidFill>
                  <a:srgbClr val="FFFF00"/>
                </a:solidFill>
                <a:latin typeface="標楷體" pitchFamily="65" charset="-120"/>
                <a:ea typeface="標楷體" pitchFamily="65" charset="-120"/>
              </a:rPr>
              <a:t>-</a:t>
            </a:r>
            <a:r>
              <a:rPr lang="zh-TW" altLang="en-US" sz="3200" dirty="0" smtClean="0">
                <a:solidFill>
                  <a:srgbClr val="FFFF00"/>
                </a:solidFill>
                <a:ea typeface="標楷體" pitchFamily="65" charset="-120"/>
              </a:rPr>
              <a:t>發展特色、師資專長與研究領域</a:t>
            </a:r>
            <a:endParaRPr lang="zh-TW" altLang="en-US" sz="3200" dirty="0">
              <a:solidFill>
                <a:srgbClr val="FFFF00"/>
              </a:solidFill>
            </a:endParaRPr>
          </a:p>
        </p:txBody>
      </p:sp>
      <p:sp>
        <p:nvSpPr>
          <p:cNvPr id="5" name="內容版面配置區 4"/>
          <p:cNvSpPr>
            <a:spLocks noGrp="1"/>
          </p:cNvSpPr>
          <p:nvPr>
            <p:ph idx="1"/>
          </p:nvPr>
        </p:nvSpPr>
        <p:spPr>
          <a:xfrm>
            <a:off x="323528" y="1196752"/>
            <a:ext cx="8568952" cy="5400600"/>
          </a:xfrm>
        </p:spPr>
        <p:txBody>
          <a:bodyPr/>
          <a:lstStyle/>
          <a:p>
            <a:pPr marL="0" indent="0" eaLnBrk="1" fontAlgn="auto" hangingPunct="1">
              <a:buNone/>
            </a:pPr>
            <a:endParaRPr lang="en-US" altLang="zh-TW" sz="20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 eaLnBrk="1" fontAlgn="auto" hangingPunct="1">
              <a:buNone/>
            </a:pPr>
            <a:r>
              <a:rPr lang="en-US" altLang="zh-TW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   </a:t>
            </a:r>
            <a:r>
              <a:rPr lang="zh-TW" altLang="zh-TW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台灣</a:t>
            </a:r>
            <a:r>
              <a:rPr lang="zh-TW" altLang="zh-TW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最主要的傳統</a:t>
            </a:r>
            <a:r>
              <a:rPr lang="zh-TW" altLang="zh-TW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化學工業</a:t>
            </a:r>
            <a:r>
              <a:rPr lang="zh-TW" altLang="en-US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，</a:t>
            </a:r>
            <a:r>
              <a:rPr lang="zh-TW" altLang="zh-TW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大</a:t>
            </a:r>
            <a:r>
              <a:rPr lang="zh-TW" altLang="en-US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部分</a:t>
            </a:r>
            <a:r>
              <a:rPr lang="zh-TW" altLang="zh-TW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分佈</a:t>
            </a:r>
            <a:r>
              <a:rPr lang="zh-TW" altLang="zh-TW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於大高雄</a:t>
            </a:r>
            <a:r>
              <a:rPr lang="zh-TW" altLang="zh-TW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地區</a:t>
            </a:r>
            <a:r>
              <a:rPr lang="zh-TW" altLang="en-US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；</a:t>
            </a:r>
            <a:r>
              <a:rPr lang="zh-TW" altLang="zh-TW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極</a:t>
            </a:r>
            <a:r>
              <a:rPr lang="zh-TW" altLang="zh-TW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需要化學人才的</a:t>
            </a:r>
            <a:r>
              <a:rPr lang="zh-TW" altLang="zh-TW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投入</a:t>
            </a:r>
            <a:r>
              <a:rPr lang="zh-TW" altLang="en-US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，</a:t>
            </a:r>
            <a:r>
              <a:rPr lang="zh-TW" altLang="zh-TW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協助</a:t>
            </a:r>
            <a:r>
              <a:rPr lang="zh-TW" altLang="zh-TW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改進產製</a:t>
            </a:r>
            <a:r>
              <a:rPr lang="zh-TW" altLang="zh-TW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過程</a:t>
            </a:r>
            <a:r>
              <a:rPr lang="zh-TW" altLang="en-US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，</a:t>
            </a:r>
            <a:r>
              <a:rPr lang="zh-TW" altLang="zh-TW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提昇</a:t>
            </a:r>
            <a:r>
              <a:rPr lang="zh-TW" altLang="zh-TW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競爭力</a:t>
            </a:r>
            <a:r>
              <a:rPr lang="zh-TW" altLang="zh-TW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r>
              <a:rPr lang="zh-TW" altLang="en-US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本系</a:t>
            </a:r>
            <a:r>
              <a:rPr lang="zh-TW" altLang="zh-TW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配合</a:t>
            </a:r>
            <a:r>
              <a:rPr lang="zh-TW" altLang="zh-TW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電子、</a:t>
            </a:r>
            <a:r>
              <a:rPr lang="zh-TW" altLang="zh-TW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光電</a:t>
            </a:r>
            <a:r>
              <a:rPr lang="zh-TW" altLang="en-US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與</a:t>
            </a:r>
            <a:r>
              <a:rPr lang="zh-TW" altLang="zh-TW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生物科技</a:t>
            </a:r>
            <a:r>
              <a:rPr lang="zh-TW" altLang="zh-TW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等產業發展，</a:t>
            </a:r>
            <a:r>
              <a:rPr lang="zh-TW" altLang="zh-TW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著重</a:t>
            </a:r>
            <a:r>
              <a:rPr lang="zh-TW" altLang="en-US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於「</a:t>
            </a:r>
            <a:r>
              <a:rPr lang="zh-TW" altLang="zh-TW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先進</a:t>
            </a:r>
            <a:r>
              <a:rPr lang="zh-TW" altLang="zh-TW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材料</a:t>
            </a:r>
            <a:r>
              <a:rPr lang="zh-TW" altLang="zh-TW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製備</a:t>
            </a:r>
            <a:r>
              <a:rPr lang="zh-TW" altLang="en-US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」</a:t>
            </a:r>
            <a:r>
              <a:rPr lang="zh-TW" altLang="zh-TW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與</a:t>
            </a:r>
            <a:r>
              <a:rPr lang="zh-TW" altLang="en-US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「</a:t>
            </a:r>
            <a:r>
              <a:rPr lang="zh-TW" altLang="zh-TW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材料分析化學</a:t>
            </a:r>
            <a:r>
              <a:rPr lang="zh-TW" altLang="en-US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」</a:t>
            </a:r>
            <a:r>
              <a:rPr lang="zh-TW" altLang="zh-TW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 ：</a:t>
            </a:r>
          </a:p>
          <a:p>
            <a:pPr marL="0" indent="0" eaLnBrk="1" fontAlgn="t" hangingPunct="1">
              <a:buNone/>
            </a:pPr>
            <a:r>
              <a:rPr lang="en-US" altLang="zh-TW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1</a:t>
            </a:r>
            <a:r>
              <a:rPr lang="zh-TW" altLang="en-US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、</a:t>
            </a:r>
            <a:r>
              <a:rPr lang="zh-TW" altLang="zh-TW" sz="20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先進</a:t>
            </a:r>
            <a:r>
              <a:rPr lang="zh-TW" altLang="zh-TW" sz="20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材料製備</a:t>
            </a:r>
            <a:r>
              <a:rPr lang="zh-TW" altLang="zh-TW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：奈米材料的製備及特性</a:t>
            </a:r>
            <a:r>
              <a:rPr lang="zh-TW" altLang="zh-TW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研究</a:t>
            </a:r>
            <a:r>
              <a:rPr lang="zh-TW" altLang="en-US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，</a:t>
            </a:r>
            <a:r>
              <a:rPr lang="zh-TW" altLang="zh-TW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半導體</a:t>
            </a:r>
            <a:r>
              <a:rPr lang="zh-TW" altLang="zh-TW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材料及製程的</a:t>
            </a:r>
            <a:r>
              <a:rPr lang="zh-TW" altLang="zh-TW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開發</a:t>
            </a:r>
            <a:endParaRPr lang="en-US" altLang="zh-TW" sz="20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 eaLnBrk="1" fontAlgn="t" hangingPunct="1">
              <a:buNone/>
            </a:pPr>
            <a:r>
              <a:rPr lang="en-US" altLang="zh-TW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  </a:t>
            </a:r>
            <a:r>
              <a:rPr lang="zh-TW" altLang="zh-TW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與</a:t>
            </a:r>
            <a:r>
              <a:rPr lang="zh-TW" altLang="zh-TW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應用</a:t>
            </a:r>
            <a:r>
              <a:rPr lang="zh-TW" altLang="zh-TW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研究</a:t>
            </a:r>
            <a:r>
              <a:rPr lang="zh-TW" altLang="en-US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，</a:t>
            </a:r>
            <a:r>
              <a:rPr lang="zh-TW" altLang="zh-TW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光電</a:t>
            </a:r>
            <a:r>
              <a:rPr lang="zh-TW" altLang="zh-TW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高分子材料的開發應用</a:t>
            </a:r>
            <a:r>
              <a:rPr lang="zh-TW" altLang="zh-TW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研究</a:t>
            </a:r>
            <a:r>
              <a:rPr lang="zh-TW" altLang="en-US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，</a:t>
            </a:r>
            <a:r>
              <a:rPr lang="zh-TW" altLang="zh-TW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高性能</a:t>
            </a:r>
            <a:r>
              <a:rPr lang="zh-TW" altLang="zh-TW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電池材料的</a:t>
            </a:r>
            <a:r>
              <a:rPr lang="zh-TW" altLang="zh-TW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製備</a:t>
            </a:r>
            <a:endParaRPr lang="en-US" altLang="zh-TW" sz="20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 eaLnBrk="1" fontAlgn="t" hangingPunct="1">
              <a:buNone/>
            </a:pPr>
            <a:r>
              <a:rPr lang="en-US" altLang="zh-TW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en-US" altLang="zh-TW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 </a:t>
            </a:r>
            <a:r>
              <a:rPr lang="zh-TW" altLang="zh-TW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及</a:t>
            </a:r>
            <a:r>
              <a:rPr lang="zh-TW" altLang="zh-TW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應用</a:t>
            </a:r>
            <a:r>
              <a:rPr lang="zh-TW" altLang="zh-TW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研究</a:t>
            </a:r>
            <a:r>
              <a:rPr lang="zh-TW" altLang="en-US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，</a:t>
            </a:r>
            <a:r>
              <a:rPr lang="zh-TW" altLang="zh-TW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觸媒</a:t>
            </a:r>
            <a:r>
              <a:rPr lang="zh-TW" altLang="zh-TW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材料研究與綠色製程</a:t>
            </a:r>
            <a:r>
              <a:rPr lang="zh-TW" altLang="zh-TW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開發</a:t>
            </a:r>
            <a:r>
              <a:rPr lang="zh-TW" altLang="en-US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，</a:t>
            </a:r>
            <a:r>
              <a:rPr lang="zh-TW" altLang="zh-TW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生物</a:t>
            </a:r>
            <a:r>
              <a:rPr lang="zh-TW" altLang="zh-TW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無機高分子</a:t>
            </a:r>
            <a:r>
              <a:rPr lang="zh-TW" altLang="zh-TW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應用</a:t>
            </a:r>
            <a:r>
              <a:rPr lang="zh-TW" altLang="en-US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等</a:t>
            </a:r>
            <a:r>
              <a:rPr lang="zh-TW" altLang="zh-TW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endParaRPr lang="zh-TW" altLang="zh-TW" sz="20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 eaLnBrk="1" fontAlgn="t" hangingPunct="1">
              <a:buNone/>
            </a:pPr>
            <a:r>
              <a:rPr lang="en-US" altLang="zh-TW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2</a:t>
            </a:r>
            <a:r>
              <a:rPr lang="zh-TW" altLang="en-US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、</a:t>
            </a:r>
            <a:r>
              <a:rPr lang="zh-TW" altLang="zh-TW" sz="20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材料</a:t>
            </a:r>
            <a:r>
              <a:rPr lang="zh-TW" altLang="zh-TW" sz="20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分析化學</a:t>
            </a:r>
            <a:r>
              <a:rPr lang="zh-TW" altLang="zh-TW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：分析技術新方法的</a:t>
            </a:r>
            <a:r>
              <a:rPr lang="zh-TW" altLang="zh-TW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研究</a:t>
            </a:r>
            <a:r>
              <a:rPr lang="zh-TW" altLang="en-US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，</a:t>
            </a:r>
            <a:r>
              <a:rPr lang="zh-TW" altLang="zh-TW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環境</a:t>
            </a:r>
            <a:r>
              <a:rPr lang="zh-TW" altLang="zh-TW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與藥物分析及鑑定方法</a:t>
            </a:r>
            <a:r>
              <a:rPr lang="zh-TW" altLang="zh-TW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的</a:t>
            </a:r>
            <a:endParaRPr lang="en-US" altLang="zh-TW" sz="20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 eaLnBrk="1" fontAlgn="t" hangingPunct="1">
              <a:buNone/>
            </a:pPr>
            <a:r>
              <a:rPr lang="en-US" altLang="zh-TW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en-US" altLang="zh-TW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 </a:t>
            </a:r>
            <a:r>
              <a:rPr lang="zh-TW" altLang="zh-TW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改進研究</a:t>
            </a:r>
            <a:r>
              <a:rPr lang="zh-TW" altLang="en-US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等</a:t>
            </a:r>
            <a:r>
              <a:rPr lang="zh-TW" altLang="zh-TW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endParaRPr lang="zh-TW" altLang="zh-TW" sz="20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 eaLnBrk="1" fontAlgn="t" hangingPunct="1">
              <a:buNone/>
            </a:pPr>
            <a:r>
              <a:rPr lang="en-US" altLang="zh-TW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3</a:t>
            </a:r>
            <a:r>
              <a:rPr lang="zh-TW" altLang="en-US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、</a:t>
            </a:r>
            <a:r>
              <a:rPr lang="zh-TW" altLang="zh-TW" sz="20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基礎</a:t>
            </a:r>
            <a:r>
              <a:rPr lang="zh-TW" altLang="zh-TW" sz="20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化學知識</a:t>
            </a:r>
            <a:r>
              <a:rPr lang="zh-TW" altLang="zh-TW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：化合物的合成與</a:t>
            </a:r>
            <a:r>
              <a:rPr lang="zh-TW" altLang="zh-TW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應用</a:t>
            </a:r>
            <a:r>
              <a:rPr lang="zh-TW" altLang="en-US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，</a:t>
            </a:r>
            <a:r>
              <a:rPr lang="zh-TW" altLang="zh-TW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特</a:t>
            </a:r>
            <a:r>
              <a:rPr lang="zh-TW" altLang="zh-TW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用化學品的開發及特殊有機</a:t>
            </a:r>
            <a:r>
              <a:rPr lang="zh-TW" altLang="zh-TW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、</a:t>
            </a:r>
            <a:endParaRPr lang="en-US" altLang="zh-TW" sz="20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 eaLnBrk="1" fontAlgn="t" hangingPunct="1">
              <a:buNone/>
            </a:pPr>
            <a:r>
              <a:rPr lang="en-US" altLang="zh-TW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en-US" altLang="zh-TW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 </a:t>
            </a:r>
            <a:r>
              <a:rPr lang="zh-TW" altLang="zh-TW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無機</a:t>
            </a:r>
            <a:r>
              <a:rPr lang="zh-TW" altLang="zh-TW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材料之</a:t>
            </a:r>
            <a:r>
              <a:rPr lang="zh-TW" altLang="zh-TW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開發</a:t>
            </a:r>
            <a:r>
              <a:rPr lang="zh-TW" altLang="en-US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，</a:t>
            </a:r>
            <a:r>
              <a:rPr lang="zh-TW" altLang="zh-TW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化學反應</a:t>
            </a:r>
            <a:r>
              <a:rPr lang="zh-TW" altLang="zh-TW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機制與反應速率之</a:t>
            </a:r>
            <a:r>
              <a:rPr lang="zh-TW" altLang="zh-TW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研究</a:t>
            </a:r>
            <a:r>
              <a:rPr lang="zh-TW" altLang="en-US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等</a:t>
            </a:r>
            <a:r>
              <a:rPr lang="zh-TW" altLang="zh-TW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r>
              <a:rPr lang="en-US" altLang="zh-TW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en-US" altLang="zh-TW" sz="2000" dirty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zh-TW" altLang="zh-TW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除一般有機化學、無機化學、物理化學和分析化學等課程外，更</a:t>
            </a:r>
            <a:r>
              <a:rPr lang="zh-TW" altLang="zh-TW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以</a:t>
            </a:r>
            <a:r>
              <a:rPr lang="zh-TW" altLang="en-US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「</a:t>
            </a:r>
            <a:r>
              <a:rPr lang="zh-TW" altLang="zh-TW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授</a:t>
            </a:r>
            <a:r>
              <a:rPr lang="zh-TW" altLang="zh-TW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證學</a:t>
            </a:r>
            <a:r>
              <a:rPr lang="zh-TW" altLang="zh-TW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程</a:t>
            </a:r>
            <a:r>
              <a:rPr lang="zh-TW" altLang="en-US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」</a:t>
            </a:r>
            <a:r>
              <a:rPr lang="zh-TW" altLang="zh-TW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方式</a:t>
            </a:r>
            <a:r>
              <a:rPr lang="zh-TW" altLang="zh-TW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教授業界實際需求，如</a:t>
            </a:r>
            <a:r>
              <a:rPr lang="zh-TW" altLang="zh-TW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：</a:t>
            </a:r>
            <a:r>
              <a:rPr lang="zh-TW" altLang="zh-TW" sz="20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半導體</a:t>
            </a:r>
            <a:r>
              <a:rPr lang="zh-TW" altLang="zh-TW" sz="20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製程學程</a:t>
            </a:r>
            <a:r>
              <a:rPr lang="zh-TW" altLang="zh-TW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、</a:t>
            </a:r>
            <a:r>
              <a:rPr lang="zh-TW" altLang="zh-TW" sz="20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先進材料製備學</a:t>
            </a:r>
            <a:r>
              <a:rPr lang="zh-TW" altLang="zh-TW" sz="20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程</a:t>
            </a:r>
            <a:r>
              <a:rPr lang="zh-TW" altLang="zh-TW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及</a:t>
            </a:r>
            <a:r>
              <a:rPr lang="zh-TW" altLang="zh-TW" sz="20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材料分析學程</a:t>
            </a:r>
            <a:r>
              <a:rPr lang="zh-TW" altLang="zh-TW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。學生藉</a:t>
            </a:r>
            <a:r>
              <a:rPr lang="zh-TW" altLang="zh-TW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由</a:t>
            </a:r>
            <a:r>
              <a:rPr lang="zh-TW" altLang="en-US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「</a:t>
            </a:r>
            <a:r>
              <a:rPr lang="zh-TW" altLang="zh-TW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基礎</a:t>
            </a:r>
            <a:r>
              <a:rPr lang="zh-TW" altLang="zh-TW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課程、學程課程、專業能力</a:t>
            </a:r>
            <a:r>
              <a:rPr lang="zh-TW" altLang="zh-TW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課程</a:t>
            </a:r>
            <a:r>
              <a:rPr lang="zh-TW" altLang="en-US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」</a:t>
            </a:r>
            <a:r>
              <a:rPr lang="zh-TW" altLang="zh-TW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的</a:t>
            </a:r>
            <a:r>
              <a:rPr lang="zh-TW" altLang="zh-TW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養成教育</a:t>
            </a:r>
            <a:r>
              <a:rPr lang="zh-TW" altLang="zh-TW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，</a:t>
            </a:r>
            <a:r>
              <a:rPr lang="zh-TW" altLang="en-US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將</a:t>
            </a:r>
            <a:r>
              <a:rPr lang="zh-TW" altLang="zh-TW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成為</a:t>
            </a:r>
            <a:r>
              <a:rPr lang="zh-TW" altLang="zh-TW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具國際競爭力應用化學技術與研發人才。</a:t>
            </a:r>
          </a:p>
          <a:p>
            <a:endParaRPr lang="zh-TW" altLang="en-US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CC2A01E-C0D0-462B-9BC0-D3B817EF5287}" type="slidenum">
              <a:rPr lang="zh-TW" altLang="en-US" smtClean="0"/>
              <a:pPr>
                <a:defRPr/>
              </a:pPr>
              <a:t>6</a:t>
            </a:fld>
            <a:endParaRPr lang="zh-TW" altLang="en-US"/>
          </a:p>
        </p:txBody>
      </p:sp>
      <p:graphicFrame>
        <p:nvGraphicFramePr>
          <p:cNvPr id="3" name="表格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53135087"/>
              </p:ext>
            </p:extLst>
          </p:nvPr>
        </p:nvGraphicFramePr>
        <p:xfrm>
          <a:off x="251520" y="620688"/>
          <a:ext cx="8496945" cy="43497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499376"/>
                <a:gridCol w="1740984"/>
                <a:gridCol w="5256585"/>
              </a:tblGrid>
              <a:tr h="43497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400" kern="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研究領域</a:t>
                      </a:r>
                      <a:endParaRPr lang="zh-TW" sz="2400" kern="1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000" kern="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相關專長教師</a:t>
                      </a:r>
                      <a:endParaRPr lang="zh-TW" sz="2000" kern="1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400" kern="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研究主題</a:t>
                      </a:r>
                      <a:endParaRPr lang="zh-TW" sz="2400" kern="1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  <p:graphicFrame>
        <p:nvGraphicFramePr>
          <p:cNvPr id="5" name="表格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4766196"/>
              </p:ext>
            </p:extLst>
          </p:nvPr>
        </p:nvGraphicFramePr>
        <p:xfrm>
          <a:off x="251520" y="1124744"/>
          <a:ext cx="8533456" cy="500580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512168"/>
                <a:gridCol w="1728192"/>
                <a:gridCol w="5293096"/>
              </a:tblGrid>
              <a:tr h="1080120">
                <a:tc rowSpan="6">
                  <a:txBody>
                    <a:bodyPr/>
                    <a:lstStyle/>
                    <a:p>
                      <a:pPr marL="8890" indent="-62230" algn="ctr">
                        <a:spcAft>
                          <a:spcPts val="0"/>
                        </a:spcAft>
                      </a:pPr>
                      <a:r>
                        <a:rPr lang="zh-TW" altLang="zh-TW" sz="1800" b="1" kern="1200" dirty="0" smtClean="0">
                          <a:solidFill>
                            <a:srgbClr val="000099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先進材料製備</a:t>
                      </a:r>
                      <a:endParaRPr lang="zh-TW" sz="2400" b="1" kern="100" dirty="0">
                        <a:solidFill>
                          <a:srgbClr val="000099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altLang="zh-TW" sz="2200" b="0" kern="12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蔡振章</a:t>
                      </a:r>
                      <a:endParaRPr lang="zh-TW" sz="2200" b="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zh-TW" altLang="zh-TW" sz="1800" b="0" kern="12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環保友善型綠色化學催化製程</a:t>
                      </a:r>
                      <a:r>
                        <a:rPr lang="zh-TW" altLang="en-US" sz="1800" b="0" kern="12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；</a:t>
                      </a:r>
                      <a:r>
                        <a:rPr lang="zh-TW" altLang="zh-TW" sz="1800" b="0" kern="12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孔洞材料製備、鑑定與應用</a:t>
                      </a:r>
                      <a:r>
                        <a:rPr lang="zh-TW" altLang="en-US" sz="1800" b="0" kern="12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；</a:t>
                      </a:r>
                      <a:r>
                        <a:rPr lang="zh-TW" altLang="zh-TW" sz="1800" b="0" kern="12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生質能催化反應</a:t>
                      </a:r>
                      <a:r>
                        <a:rPr lang="zh-TW" altLang="en-US" sz="1800" b="0" kern="12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；</a:t>
                      </a:r>
                      <a:r>
                        <a:rPr lang="zh-TW" altLang="zh-TW" sz="1800" b="0" kern="12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奈米有機無機薄膜抗腐蝕技術</a:t>
                      </a:r>
                      <a:endParaRPr lang="zh-TW" altLang="en-US" sz="2400" b="0" dirty="0">
                        <a:solidFill>
                          <a:schemeClr val="tx1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0" marR="0" marT="0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359525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zh-TW" sz="2200" b="0" kern="12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陳振興</a:t>
                      </a:r>
                      <a:endParaRPr lang="zh-TW" altLang="en-US" sz="2200" b="0" dirty="0">
                        <a:solidFill>
                          <a:schemeClr val="tx1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lvl="0"/>
                      <a:r>
                        <a:rPr lang="zh-TW" altLang="zh-TW" sz="18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電池材料</a:t>
                      </a:r>
                      <a:r>
                        <a:rPr lang="en-US" altLang="zh-TW" sz="18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 </a:t>
                      </a:r>
                      <a:r>
                        <a:rPr lang="zh-TW" altLang="zh-TW" sz="18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─製備及開發高性能電極材料、高分子電解液及其電化學特性分析，目前電池系統主要包括鋰離子電池、燃料電池等。</a:t>
                      </a:r>
                    </a:p>
                    <a:p>
                      <a:pPr lvl="0"/>
                      <a:r>
                        <a:rPr lang="zh-TW" altLang="zh-TW" sz="18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表面處理技術</a:t>
                      </a:r>
                      <a:r>
                        <a:rPr lang="en-US" altLang="zh-TW" sz="18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 </a:t>
                      </a:r>
                      <a:r>
                        <a:rPr lang="zh-TW" altLang="zh-TW" sz="18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─利用電化學及表面處理技術來改進或改質材料之表面特性。</a:t>
                      </a:r>
                    </a:p>
                    <a:p>
                      <a:r>
                        <a:rPr lang="zh-TW" altLang="zh-TW" sz="18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生醫材料 ─利用電化學方法進行藥物控制釋放相關材料之製備及特性分析。</a:t>
                      </a:r>
                      <a:endParaRPr lang="zh-TW" altLang="en-US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0" marR="0" marT="0" marB="0"/>
                </a:tc>
              </a:tr>
              <a:tr h="359525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zh-TW" sz="22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郭文章</a:t>
                      </a:r>
                      <a:endParaRPr lang="zh-TW" altLang="en-US" sz="2200" dirty="0">
                        <a:solidFill>
                          <a:schemeClr val="tx1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lvl="0"/>
                      <a:r>
                        <a:rPr lang="zh-TW" altLang="zh-TW" sz="18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有機小分子及高分子─發光二極體材料</a:t>
                      </a:r>
                      <a:r>
                        <a:rPr lang="zh-TW" altLang="en-US" sz="18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；</a:t>
                      </a:r>
                      <a:r>
                        <a:rPr lang="zh-TW" altLang="zh-TW" sz="18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太陽能電池材料</a:t>
                      </a:r>
                      <a:r>
                        <a:rPr lang="zh-TW" altLang="en-US" sz="18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；</a:t>
                      </a:r>
                      <a:r>
                        <a:rPr lang="zh-TW" altLang="zh-TW" sz="18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半導體材料</a:t>
                      </a:r>
                      <a:r>
                        <a:rPr lang="zh-TW" altLang="en-US" sz="18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；</a:t>
                      </a:r>
                      <a:r>
                        <a:rPr lang="zh-TW" altLang="zh-TW" sz="18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非線性光學材料</a:t>
                      </a:r>
                      <a:endParaRPr lang="zh-TW" altLang="en-US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0" marR="0" marT="0" marB="0" anchor="ctr"/>
                </a:tc>
              </a:tr>
              <a:tr h="359525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zh-TW" sz="22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李頂瑜</a:t>
                      </a:r>
                      <a:endParaRPr lang="zh-TW" altLang="en-US" sz="2200" dirty="0">
                        <a:solidFill>
                          <a:schemeClr val="tx1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lvl="0"/>
                      <a:r>
                        <a:rPr lang="zh-TW" altLang="zh-TW" sz="18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新觸媒開發</a:t>
                      </a:r>
                      <a:r>
                        <a:rPr lang="zh-TW" altLang="en-US" sz="18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；</a:t>
                      </a:r>
                      <a:r>
                        <a:rPr lang="zh-TW" altLang="zh-TW" sz="18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精準聚合技術</a:t>
                      </a:r>
                      <a:r>
                        <a:rPr lang="zh-TW" altLang="en-US" sz="18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；</a:t>
                      </a:r>
                      <a:r>
                        <a:rPr lang="zh-TW" altLang="zh-TW" sz="18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新觸媒與聚合技術應用</a:t>
                      </a:r>
                      <a:r>
                        <a:rPr lang="en-US" altLang="zh-TW" sz="18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 </a:t>
                      </a:r>
                      <a:endParaRPr lang="zh-TW" altLang="en-US" sz="18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0" marR="0" marT="0" marB="0" anchor="ctr"/>
                </a:tc>
              </a:tr>
              <a:tr h="359525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zh-TW" sz="22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莊琇惠</a:t>
                      </a:r>
                      <a:endParaRPr lang="zh-TW" altLang="en-US" sz="2200" dirty="0">
                        <a:solidFill>
                          <a:schemeClr val="tx1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lvl="0"/>
                      <a:r>
                        <a:rPr lang="zh-TW" altLang="zh-TW" sz="18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奈米材料的製備、鑑定與應用</a:t>
                      </a:r>
                      <a:r>
                        <a:rPr lang="zh-TW" altLang="en-US" sz="18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；</a:t>
                      </a:r>
                      <a:r>
                        <a:rPr lang="zh-TW" altLang="zh-TW" sz="18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奈米金屬氧化物在光催化及水污染處理</a:t>
                      </a:r>
                      <a:r>
                        <a:rPr lang="zh-TW" altLang="en-US" sz="18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；</a:t>
                      </a:r>
                      <a:r>
                        <a:rPr lang="zh-TW" altLang="zh-TW" sz="18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高介電常數材料的研究</a:t>
                      </a:r>
                      <a:endParaRPr lang="zh-TW" altLang="en-US" sz="20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0" marR="0" marT="0" marB="0" anchor="ctr"/>
                </a:tc>
              </a:tr>
              <a:tr h="359525">
                <a:tc vMerge="1">
                  <a:txBody>
                    <a:bodyPr/>
                    <a:lstStyle/>
                    <a:p>
                      <a:pPr marL="8890" indent="-62230" algn="ctr">
                        <a:spcAft>
                          <a:spcPts val="0"/>
                        </a:spcAft>
                      </a:pPr>
                      <a:endParaRPr lang="zh-TW" sz="2400" b="1" kern="100" dirty="0">
                        <a:solidFill>
                          <a:srgbClr val="000099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zh-TW" sz="22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黃榮宗</a:t>
                      </a:r>
                      <a:endParaRPr lang="zh-TW" altLang="en-US" sz="2200" dirty="0">
                        <a:solidFill>
                          <a:schemeClr val="tx1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lvl="0"/>
                      <a:r>
                        <a:rPr lang="zh-TW" altLang="zh-TW" sz="18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有機合成</a:t>
                      </a:r>
                      <a:r>
                        <a:rPr lang="zh-TW" altLang="en-US" sz="18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；</a:t>
                      </a:r>
                      <a:r>
                        <a:rPr lang="zh-TW" altLang="zh-TW" sz="18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有機電化學合成</a:t>
                      </a:r>
                      <a:r>
                        <a:rPr lang="zh-TW" altLang="en-US" sz="18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；</a:t>
                      </a:r>
                      <a:r>
                        <a:rPr lang="zh-TW" altLang="zh-TW" sz="18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天然物及其衍生物的合成</a:t>
                      </a:r>
                      <a:r>
                        <a:rPr lang="zh-TW" altLang="en-US" sz="18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；</a:t>
                      </a:r>
                      <a:r>
                        <a:rPr lang="zh-TW" altLang="zh-TW" sz="18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藥物綠色合成</a:t>
                      </a:r>
                      <a:r>
                        <a:rPr lang="zh-TW" altLang="en-US" sz="18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；</a:t>
                      </a:r>
                      <a:r>
                        <a:rPr lang="zh-TW" altLang="zh-TW" sz="18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新藥研發</a:t>
                      </a:r>
                      <a:r>
                        <a:rPr lang="zh-TW" altLang="en-US" sz="18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；</a:t>
                      </a:r>
                      <a:r>
                        <a:rPr lang="zh-TW" altLang="zh-TW" sz="18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綠色永續合成</a:t>
                      </a:r>
                      <a:endParaRPr lang="zh-TW" altLang="en-US" sz="20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549970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425A22D-3733-4514-8AAB-A92757D3EB62}" type="slidenum">
              <a:rPr lang="zh-TW" altLang="en-US" smtClean="0"/>
              <a:pPr>
                <a:defRPr/>
              </a:pPr>
              <a:t>7</a:t>
            </a:fld>
            <a:endParaRPr lang="zh-TW" altLang="en-US"/>
          </a:p>
        </p:txBody>
      </p:sp>
      <p:graphicFrame>
        <p:nvGraphicFramePr>
          <p:cNvPr id="3" name="表格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84031317"/>
              </p:ext>
            </p:extLst>
          </p:nvPr>
        </p:nvGraphicFramePr>
        <p:xfrm>
          <a:off x="251520" y="692696"/>
          <a:ext cx="8568952" cy="43497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512082"/>
                <a:gridCol w="1755738"/>
                <a:gridCol w="5301132"/>
              </a:tblGrid>
              <a:tr h="43497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400" kern="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研究領域</a:t>
                      </a:r>
                      <a:endParaRPr lang="zh-TW" sz="2400" kern="1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000" kern="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相關專長教師</a:t>
                      </a:r>
                      <a:endParaRPr lang="zh-TW" sz="2000" kern="1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400" kern="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研究主題</a:t>
                      </a:r>
                      <a:endParaRPr lang="zh-TW" sz="2400" kern="1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  <p:graphicFrame>
        <p:nvGraphicFramePr>
          <p:cNvPr id="4" name="表格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53897878"/>
              </p:ext>
            </p:extLst>
          </p:nvPr>
        </p:nvGraphicFramePr>
        <p:xfrm>
          <a:off x="251520" y="1196752"/>
          <a:ext cx="8533456" cy="307629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512168"/>
                <a:gridCol w="1728192"/>
                <a:gridCol w="5293096"/>
              </a:tblGrid>
              <a:tr h="607414">
                <a:tc rowSpan="3">
                  <a:txBody>
                    <a:bodyPr/>
                    <a:lstStyle/>
                    <a:p>
                      <a:pPr marL="8890" indent="-62230" algn="ctr">
                        <a:spcAft>
                          <a:spcPts val="0"/>
                        </a:spcAft>
                      </a:pPr>
                      <a:r>
                        <a:rPr lang="zh-TW" altLang="zh-TW" sz="1800" b="1" kern="1200" dirty="0" smtClean="0">
                          <a:solidFill>
                            <a:srgbClr val="000099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材料分析化學</a:t>
                      </a:r>
                      <a:endParaRPr lang="zh-TW" sz="2400" b="1" kern="100" dirty="0">
                        <a:solidFill>
                          <a:srgbClr val="000099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zh-TW" sz="2200" b="0" kern="12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劉福鯤</a:t>
                      </a:r>
                      <a:endParaRPr lang="zh-TW" altLang="en-US" sz="2200" b="0" dirty="0">
                        <a:solidFill>
                          <a:schemeClr val="tx1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0" marR="0" marT="0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zh-TW" altLang="zh-TW" sz="1800" b="0" kern="12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奈米材料的製備、鑑定與應用</a:t>
                      </a:r>
                      <a:endParaRPr lang="en-US" altLang="zh-TW" sz="1800" b="0" kern="1200" dirty="0" smtClean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  <a:p>
                      <a:pPr lvl="0"/>
                      <a:r>
                        <a:rPr lang="zh-TW" altLang="zh-TW" sz="1800" b="0" kern="12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發展奈米材料在分析化學的應用</a:t>
                      </a:r>
                      <a:endParaRPr lang="zh-TW" altLang="en-US" b="0" dirty="0">
                        <a:solidFill>
                          <a:schemeClr val="tx1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0" marR="0" marT="0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1542661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zh-TW" sz="22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何永皓</a:t>
                      </a:r>
                      <a:endParaRPr lang="zh-TW" altLang="en-US" sz="2200" dirty="0">
                        <a:solidFill>
                          <a:schemeClr val="tx1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lvl="0"/>
                      <a:r>
                        <a:rPr lang="zh-TW" altLang="zh-TW" sz="18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電噴灑游離</a:t>
                      </a:r>
                      <a:r>
                        <a:rPr lang="en-US" altLang="zh-TW" sz="18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(ESI)</a:t>
                      </a:r>
                      <a:r>
                        <a:rPr lang="zh-TW" altLang="zh-TW" sz="18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機制探討</a:t>
                      </a:r>
                    </a:p>
                    <a:p>
                      <a:pPr lvl="0"/>
                      <a:r>
                        <a:rPr lang="zh-TW" altLang="zh-TW" sz="18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氣態離子化學</a:t>
                      </a:r>
                    </a:p>
                    <a:p>
                      <a:pPr lvl="0"/>
                      <a:r>
                        <a:rPr lang="zh-TW" altLang="zh-TW" sz="18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藥物有效成份及不純物分析</a:t>
                      </a:r>
                    </a:p>
                    <a:p>
                      <a:pPr lvl="0"/>
                      <a:r>
                        <a:rPr lang="zh-TW" altLang="zh-TW" sz="18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液相層析</a:t>
                      </a:r>
                      <a:r>
                        <a:rPr lang="en-US" altLang="zh-TW" sz="18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/</a:t>
                      </a:r>
                      <a:r>
                        <a:rPr lang="zh-TW" altLang="zh-TW" sz="18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質譜及質譜</a:t>
                      </a:r>
                      <a:r>
                        <a:rPr lang="en-US" altLang="zh-TW" sz="18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/</a:t>
                      </a:r>
                      <a:r>
                        <a:rPr lang="zh-TW" altLang="zh-TW" sz="18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質譜等技術的開發與應用</a:t>
                      </a:r>
                    </a:p>
                    <a:p>
                      <a:pPr lvl="0"/>
                      <a:r>
                        <a:rPr lang="zh-TW" altLang="zh-TW" sz="18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環境毒物及醫藥分子之定性與定量分析</a:t>
                      </a:r>
                    </a:p>
                    <a:p>
                      <a:r>
                        <a:rPr lang="zh-TW" altLang="zh-TW" sz="18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生化大分子結構與結構</a:t>
                      </a:r>
                      <a:r>
                        <a:rPr lang="en-US" altLang="zh-TW" sz="18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/</a:t>
                      </a:r>
                      <a:r>
                        <a:rPr lang="zh-TW" altLang="zh-TW" sz="18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生物功能關係之探討</a:t>
                      </a:r>
                      <a:endParaRPr lang="zh-TW" altLang="en-US" sz="18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0" marR="0" marT="0" marB="0" anchor="ctr"/>
                </a:tc>
              </a:tr>
              <a:tr h="514220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zh-TW" sz="22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蘇楷立</a:t>
                      </a:r>
                      <a:endParaRPr lang="zh-TW" altLang="en-US" sz="22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zh-TW" sz="18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體外診斷方法</a:t>
                      </a:r>
                      <a:r>
                        <a:rPr lang="zh-TW" altLang="en-US" sz="18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；</a:t>
                      </a:r>
                      <a:r>
                        <a:rPr lang="zh-TW" altLang="zh-TW" sz="18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感測器</a:t>
                      </a:r>
                      <a:r>
                        <a:rPr lang="zh-TW" altLang="en-US" sz="18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；</a:t>
                      </a:r>
                      <a:r>
                        <a:rPr lang="zh-TW" altLang="zh-TW" sz="18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相轉移催化劑</a:t>
                      </a:r>
                      <a:r>
                        <a:rPr lang="zh-TW" altLang="en-US" sz="18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；</a:t>
                      </a:r>
                      <a:r>
                        <a:rPr lang="zh-TW" altLang="zh-TW" sz="18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半合成金屬酵素</a:t>
                      </a:r>
                      <a:r>
                        <a:rPr lang="zh-TW" altLang="en-US" sz="18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；</a:t>
                      </a:r>
                      <a:r>
                        <a:rPr lang="zh-TW" altLang="zh-TW" sz="18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酵素連結免疫分析</a:t>
                      </a:r>
                      <a:r>
                        <a:rPr lang="zh-TW" altLang="en-US" sz="18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；</a:t>
                      </a:r>
                      <a:r>
                        <a:rPr lang="zh-TW" altLang="zh-TW" sz="18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醫療用途裝置</a:t>
                      </a:r>
                      <a:r>
                        <a:rPr lang="zh-TW" altLang="en-US" sz="18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；</a:t>
                      </a:r>
                      <a:r>
                        <a:rPr lang="zh-TW" altLang="zh-TW" sz="18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對掌</a:t>
                      </a:r>
                      <a:r>
                        <a:rPr lang="zh-TW" altLang="zh-TW" sz="1800" kern="120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性辨識</a:t>
                      </a:r>
                      <a:endParaRPr lang="zh-TW" altLang="en-US" dirty="0"/>
                    </a:p>
                  </a:txBody>
                  <a:tcPr marL="0" marR="0" marT="0" marB="0" anchor="ctr"/>
                </a:tc>
              </a:tr>
            </a:tbl>
          </a:graphicData>
        </a:graphic>
      </p:graphicFrame>
      <p:graphicFrame>
        <p:nvGraphicFramePr>
          <p:cNvPr id="6" name="表格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03637833"/>
              </p:ext>
            </p:extLst>
          </p:nvPr>
        </p:nvGraphicFramePr>
        <p:xfrm>
          <a:off x="251520" y="4293096"/>
          <a:ext cx="8533456" cy="177583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512168"/>
                <a:gridCol w="1728192"/>
                <a:gridCol w="5293096"/>
              </a:tblGrid>
              <a:tr h="952872">
                <a:tc rowSpan="2">
                  <a:txBody>
                    <a:bodyPr/>
                    <a:lstStyle/>
                    <a:p>
                      <a:pPr marL="8890" indent="-62230" algn="ctr">
                        <a:spcAft>
                          <a:spcPts val="0"/>
                        </a:spcAft>
                      </a:pPr>
                      <a:r>
                        <a:rPr lang="zh-TW" altLang="zh-TW" sz="1800" b="1" kern="1200" dirty="0" smtClean="0">
                          <a:solidFill>
                            <a:srgbClr val="000099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基礎化學知識</a:t>
                      </a:r>
                      <a:endParaRPr lang="zh-TW" sz="2400" b="1" kern="100" dirty="0">
                        <a:solidFill>
                          <a:srgbClr val="000099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zh-TW" sz="2200" b="0" kern="12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鄭秀英</a:t>
                      </a:r>
                      <a:endParaRPr lang="zh-TW" altLang="en-US" sz="2200" b="0" dirty="0">
                        <a:solidFill>
                          <a:schemeClr val="tx1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0" marR="0" marT="0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zh-TW" altLang="zh-TW" sz="1800" b="0" kern="12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有機小分子</a:t>
                      </a:r>
                      <a:r>
                        <a:rPr lang="en-US" altLang="zh-TW" sz="1800" b="0" kern="12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UV</a:t>
                      </a:r>
                      <a:r>
                        <a:rPr lang="zh-TW" altLang="zh-TW" sz="1800" b="0" kern="12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至軟</a:t>
                      </a:r>
                      <a:r>
                        <a:rPr lang="en-US" altLang="zh-TW" sz="1800" b="0" kern="12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X</a:t>
                      </a:r>
                      <a:r>
                        <a:rPr lang="zh-TW" altLang="zh-TW" sz="1800" b="0" kern="12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光光化學</a:t>
                      </a:r>
                    </a:p>
                    <a:p>
                      <a:r>
                        <a:rPr lang="zh-TW" altLang="zh-TW" sz="1800" b="0" kern="12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半導體製程薄膜材料之極紫外光光化學</a:t>
                      </a:r>
                      <a:endParaRPr lang="zh-TW" altLang="en-US" b="0" dirty="0">
                        <a:solidFill>
                          <a:schemeClr val="tx1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0" marR="0" marT="0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359525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zh-TW" sz="2200" kern="12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莊曜遠</a:t>
                      </a:r>
                      <a:endParaRPr lang="zh-TW" altLang="en-US" sz="2200" dirty="0">
                        <a:solidFill>
                          <a:schemeClr val="tx1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lvl="0"/>
                      <a:r>
                        <a:rPr lang="zh-TW" altLang="zh-TW" sz="18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氣態及凝態化學反應機制及其反應速率常數</a:t>
                      </a:r>
                    </a:p>
                    <a:p>
                      <a:pPr lvl="0"/>
                      <a:r>
                        <a:rPr lang="zh-TW" altLang="zh-TW" sz="18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溶液模型</a:t>
                      </a:r>
                    </a:p>
                    <a:p>
                      <a:r>
                        <a:rPr lang="zh-TW" altLang="zh-TW" sz="18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開發平行計算方法及化學應用程式</a:t>
                      </a:r>
                      <a:endParaRPr lang="zh-TW" altLang="en-US" sz="18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019557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620688"/>
          </a:xfrm>
          <a:solidFill>
            <a:schemeClr val="tx1"/>
          </a:solidFill>
        </p:spPr>
        <p:txBody>
          <a:bodyPr/>
          <a:lstStyle/>
          <a:p>
            <a:pPr algn="l"/>
            <a:r>
              <a:rPr lang="zh-TW" altLang="en-US" sz="3200" dirty="0" smtClean="0">
                <a:solidFill>
                  <a:srgbClr val="FFFF00"/>
                </a:solidFill>
                <a:latin typeface="標楷體" pitchFamily="65" charset="-120"/>
                <a:ea typeface="標楷體" pitchFamily="65" charset="-120"/>
              </a:rPr>
              <a:t>生命科學系</a:t>
            </a:r>
            <a:r>
              <a:rPr lang="en-US" altLang="zh-TW" sz="3200" dirty="0" smtClean="0">
                <a:solidFill>
                  <a:srgbClr val="FFFF00"/>
                </a:solidFill>
                <a:latin typeface="標楷體" pitchFamily="65" charset="-120"/>
                <a:ea typeface="標楷體" pitchFamily="65" charset="-120"/>
              </a:rPr>
              <a:t>-</a:t>
            </a:r>
            <a:r>
              <a:rPr lang="zh-TW" altLang="en-US" sz="3200" dirty="0" smtClean="0">
                <a:solidFill>
                  <a:srgbClr val="FFFF00"/>
                </a:solidFill>
                <a:latin typeface="標楷體" pitchFamily="65" charset="-120"/>
                <a:ea typeface="標楷體" pitchFamily="65" charset="-120"/>
              </a:rPr>
              <a:t>發展特</a:t>
            </a:r>
            <a:r>
              <a:rPr lang="zh-TW" altLang="en-US" sz="3200" baseline="0" dirty="0" smtClean="0">
                <a:solidFill>
                  <a:srgbClr val="FFFF00"/>
                </a:solidFill>
                <a:latin typeface="標楷體" pitchFamily="65" charset="-120"/>
                <a:ea typeface="標楷體" pitchFamily="65" charset="-120"/>
              </a:rPr>
              <a:t>色、師資專長與研究領域</a:t>
            </a:r>
            <a:endParaRPr lang="zh-TW" altLang="en-US" sz="3200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79512" y="620688"/>
            <a:ext cx="8964488" cy="5145435"/>
          </a:xfrm>
        </p:spPr>
        <p:txBody>
          <a:bodyPr/>
          <a:lstStyle/>
          <a:p>
            <a:r>
              <a:rPr lang="zh-TW" altLang="zh-TW" sz="2000" b="1" dirty="0" smtClean="0">
                <a:solidFill>
                  <a:srgbClr val="000000"/>
                </a:solidFill>
                <a:latin typeface="標楷體" pitchFamily="65" charset="-120"/>
                <a:ea typeface="標楷體" pitchFamily="65" charset="-120"/>
              </a:rPr>
              <a:t>發展特色</a:t>
            </a:r>
            <a:endParaRPr lang="en-US" altLang="zh-TW" sz="2000" b="1" dirty="0" smtClean="0">
              <a:solidFill>
                <a:srgbClr val="000000"/>
              </a:solidFill>
              <a:latin typeface="標楷體" pitchFamily="65" charset="-120"/>
              <a:ea typeface="標楷體" pitchFamily="65" charset="-120"/>
            </a:endParaRPr>
          </a:p>
          <a:p>
            <a:pPr marL="0" indent="0">
              <a:buNone/>
            </a:pPr>
            <a:r>
              <a:rPr lang="zh-TW" altLang="zh-TW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為了</a:t>
            </a:r>
            <a:r>
              <a:rPr lang="zh-TW" altLang="zh-TW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順應未來生命科學的發展趨勢及結合南部生物科技產業之需求，以培育兼具基礎生物研究與應用生物科技的人才。本系的發展特色，在教學方面，設計相關學群，使學生具備學理基礎及實務應用的能力。在研究方面，是以先進的生命科學技術進行研發，將研發技術及成果結合產業應用性，以期整合南臺灣</a:t>
            </a:r>
            <a:r>
              <a:rPr lang="zh-TW" altLang="zh-TW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之南部</a:t>
            </a:r>
            <a:r>
              <a:rPr lang="zh-TW" altLang="zh-TW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科學</a:t>
            </a:r>
            <a:r>
              <a:rPr lang="zh-TW" altLang="zh-TW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工業園區、台灣</a:t>
            </a:r>
            <a:r>
              <a:rPr lang="zh-TW" altLang="zh-TW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蘭花生物科技</a:t>
            </a:r>
            <a:r>
              <a:rPr lang="zh-TW" altLang="zh-TW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園區、屏東</a:t>
            </a:r>
            <a:r>
              <a:rPr lang="zh-TW" altLang="zh-TW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農業生物技術</a:t>
            </a:r>
            <a:r>
              <a:rPr lang="zh-TW" altLang="zh-TW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園區及</a:t>
            </a:r>
            <a:r>
              <a:rPr lang="zh-TW" altLang="zh-TW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高雄地區在地之生技產業等相關資源，發展具有成為產業潛力的生物科技。</a:t>
            </a:r>
            <a:endParaRPr lang="zh-TW" altLang="zh-TW" sz="2000" dirty="0" smtClean="0">
              <a:solidFill>
                <a:srgbClr val="000000"/>
              </a:solidFill>
              <a:latin typeface="標楷體" pitchFamily="65" charset="-120"/>
              <a:ea typeface="標楷體" pitchFamily="65" charset="-120"/>
            </a:endParaRPr>
          </a:p>
          <a:p>
            <a:r>
              <a:rPr lang="zh-TW" altLang="zh-TW" sz="2000" b="1" dirty="0" smtClean="0">
                <a:solidFill>
                  <a:srgbClr val="000000"/>
                </a:solidFill>
                <a:latin typeface="標楷體" pitchFamily="65" charset="-120"/>
                <a:ea typeface="標楷體" pitchFamily="65" charset="-120"/>
              </a:rPr>
              <a:t>教學目標</a:t>
            </a:r>
            <a:endParaRPr lang="en-US" altLang="zh-TW" sz="2000" b="1" dirty="0" smtClean="0">
              <a:solidFill>
                <a:srgbClr val="000000"/>
              </a:solidFill>
              <a:latin typeface="標楷體" pitchFamily="65" charset="-120"/>
              <a:ea typeface="標楷體" pitchFamily="65" charset="-120"/>
            </a:endParaRPr>
          </a:p>
          <a:p>
            <a:pPr marL="0" indent="0">
              <a:buNone/>
            </a:pPr>
            <a:r>
              <a:rPr lang="zh-TW" altLang="zh-TW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以培育兼具「生命科學理論」與「生物科技應用」人才為目標。因應社會各界對高等教育人才培育之期盼，除依據教師專長開設專業基礎和進階課程外，也積極推動產業參訪以及實驗室技能實習，學用並進，期使學生能在畢業後，無論是創業、就業或繼續深造，都能擁有優質之競爭力。</a:t>
            </a:r>
            <a:endParaRPr lang="zh-TW" altLang="zh-TW" sz="2000" dirty="0" smtClean="0">
              <a:solidFill>
                <a:srgbClr val="000000"/>
              </a:solidFill>
              <a:latin typeface="標楷體" pitchFamily="65" charset="-120"/>
              <a:ea typeface="標楷體" pitchFamily="65" charset="-120"/>
            </a:endParaRPr>
          </a:p>
          <a:p>
            <a:r>
              <a:rPr lang="zh-TW" altLang="zh-TW" sz="2000" b="1" dirty="0" smtClean="0">
                <a:solidFill>
                  <a:srgbClr val="000000"/>
                </a:solidFill>
                <a:latin typeface="標楷體" pitchFamily="65" charset="-120"/>
                <a:ea typeface="標楷體" pitchFamily="65" charset="-120"/>
              </a:rPr>
              <a:t>研究方向</a:t>
            </a:r>
            <a:endParaRPr lang="en-US" altLang="zh-TW" sz="2000" b="1" dirty="0" smtClean="0">
              <a:solidFill>
                <a:srgbClr val="000000"/>
              </a:solidFill>
              <a:latin typeface="標楷體" pitchFamily="65" charset="-120"/>
              <a:ea typeface="標楷體" pitchFamily="65" charset="-120"/>
            </a:endParaRPr>
          </a:p>
          <a:p>
            <a:pPr marL="0" lvl="0" indent="0">
              <a:buNone/>
            </a:pPr>
            <a:r>
              <a:rPr lang="en-US" altLang="zh-TW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1</a:t>
            </a:r>
            <a:r>
              <a:rPr lang="zh-TW" altLang="en-US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、</a:t>
            </a:r>
            <a:r>
              <a:rPr lang="zh-TW" altLang="zh-TW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植物</a:t>
            </a:r>
            <a:r>
              <a:rPr lang="zh-TW" altLang="zh-TW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育種與逆境生理：觀賞花卉組織培養、植物逆境生理、植物抗病機制研究及應用。</a:t>
            </a:r>
          </a:p>
          <a:p>
            <a:pPr marL="0" lvl="0" indent="0">
              <a:buNone/>
            </a:pPr>
            <a:r>
              <a:rPr lang="en-US" altLang="zh-TW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2</a:t>
            </a:r>
            <a:r>
              <a:rPr lang="zh-TW" altLang="en-US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、</a:t>
            </a:r>
            <a:r>
              <a:rPr lang="zh-TW" altLang="zh-TW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動物</a:t>
            </a:r>
            <a:r>
              <a:rPr lang="zh-TW" altLang="zh-TW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生理生態：水產及家畜病原檢測及防治、鰻魚發育及生殖生理研究、生態環境及生物多樣性資源永續利用。</a:t>
            </a:r>
          </a:p>
          <a:p>
            <a:pPr marL="0" lvl="0" indent="0">
              <a:buNone/>
            </a:pPr>
            <a:r>
              <a:rPr lang="en-US" altLang="zh-TW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3</a:t>
            </a:r>
            <a:r>
              <a:rPr lang="zh-TW" altLang="en-US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、</a:t>
            </a:r>
            <a:r>
              <a:rPr lang="zh-TW" altLang="zh-TW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疫苗</a:t>
            </a:r>
            <a:r>
              <a:rPr lang="zh-TW" altLang="zh-TW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藥物開發：動物疫苗及佐劑、酵素研究開發、抗菌活性物質開發、生醫藥物設計、藥用植物及海洋天然物開發。</a:t>
            </a:r>
          </a:p>
          <a:p>
            <a:endParaRPr lang="zh-TW" altLang="zh-TW" sz="2000" dirty="0" smtClean="0">
              <a:solidFill>
                <a:srgbClr val="000000"/>
              </a:solidFill>
              <a:latin typeface="標楷體" pitchFamily="65" charset="-120"/>
              <a:ea typeface="標楷體" pitchFamily="65" charset="-120"/>
            </a:endParaRPr>
          </a:p>
          <a:p>
            <a:pPr marL="0" indent="0">
              <a:buNone/>
            </a:pPr>
            <a:endParaRPr lang="zh-TW" altLang="en-US" sz="2000" b="1" dirty="0" smtClean="0">
              <a:solidFill>
                <a:srgbClr val="000000"/>
              </a:solidFill>
              <a:latin typeface="標楷體" pitchFamily="65" charset="-120"/>
              <a:ea typeface="標楷體" pitchFamily="65" charset="-120"/>
            </a:endParaRPr>
          </a:p>
          <a:p>
            <a:endParaRPr lang="zh-TW" altLang="en-US" sz="2000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CC2A01E-C0D0-462B-9BC0-D3B817EF5287}" type="slidenum">
              <a:rPr lang="zh-TW" altLang="en-US" smtClean="0"/>
              <a:pPr>
                <a:defRPr/>
              </a:pPr>
              <a:t>8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5677107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CC2A01E-C0D0-462B-9BC0-D3B817EF5287}" type="slidenum">
              <a:rPr lang="zh-TW" altLang="en-US" smtClean="0"/>
              <a:pPr>
                <a:defRPr/>
              </a:pPr>
              <a:t>9</a:t>
            </a:fld>
            <a:endParaRPr lang="zh-TW" altLang="en-US"/>
          </a:p>
        </p:txBody>
      </p:sp>
      <p:graphicFrame>
        <p:nvGraphicFramePr>
          <p:cNvPr id="5" name="表格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06499868"/>
              </p:ext>
            </p:extLst>
          </p:nvPr>
        </p:nvGraphicFramePr>
        <p:xfrm>
          <a:off x="323528" y="548680"/>
          <a:ext cx="8496945" cy="43497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499376"/>
                <a:gridCol w="1740984"/>
                <a:gridCol w="5256585"/>
              </a:tblGrid>
              <a:tr h="43497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400" kern="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研究領域</a:t>
                      </a:r>
                      <a:endParaRPr lang="zh-TW" sz="2400" kern="1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000" kern="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相關專長教師</a:t>
                      </a:r>
                      <a:endParaRPr lang="zh-TW" sz="2000" kern="1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400" kern="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研究主題</a:t>
                      </a:r>
                      <a:endParaRPr lang="zh-TW" sz="2400" kern="1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  <p:graphicFrame>
        <p:nvGraphicFramePr>
          <p:cNvPr id="6" name="表格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00193272"/>
              </p:ext>
            </p:extLst>
          </p:nvPr>
        </p:nvGraphicFramePr>
        <p:xfrm>
          <a:off x="323528" y="1052736"/>
          <a:ext cx="8533456" cy="402115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512168"/>
                <a:gridCol w="1728192"/>
                <a:gridCol w="5293096"/>
              </a:tblGrid>
              <a:tr h="1656184">
                <a:tc rowSpan="5">
                  <a:txBody>
                    <a:bodyPr/>
                    <a:lstStyle/>
                    <a:p>
                      <a:pPr marL="8890" indent="-62230" algn="ctr">
                        <a:spcAft>
                          <a:spcPts val="0"/>
                        </a:spcAft>
                      </a:pPr>
                      <a:r>
                        <a:rPr lang="zh-TW" altLang="zh-TW" sz="2400" b="1" kern="1200" dirty="0" smtClean="0">
                          <a:solidFill>
                            <a:srgbClr val="000099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生物科技</a:t>
                      </a:r>
                      <a:endParaRPr lang="zh-TW" sz="2400" b="1" kern="100" dirty="0">
                        <a:solidFill>
                          <a:srgbClr val="000099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altLang="zh-TW" sz="2200" b="0" kern="12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林順富</a:t>
                      </a:r>
                      <a:endParaRPr lang="zh-TW" sz="2200" b="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800" b="0" kern="12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1.</a:t>
                      </a:r>
                      <a:r>
                        <a:rPr lang="zh-TW" altLang="zh-TW" sz="1800" b="0" kern="12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臨床檢驗酵素的開發</a:t>
                      </a:r>
                      <a:r>
                        <a:rPr lang="en-US" altLang="zh-TW" sz="1800" b="0" kern="12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(</a:t>
                      </a:r>
                      <a:r>
                        <a:rPr lang="zh-TW" altLang="zh-TW" sz="1800" b="0" kern="12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血脂、胰臟癌的檢驗</a:t>
                      </a:r>
                      <a:r>
                        <a:rPr lang="en-US" altLang="zh-TW" sz="1800" b="0" kern="12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)</a:t>
                      </a:r>
                      <a:endParaRPr lang="zh-TW" altLang="zh-TW" sz="1800" b="0" kern="1200" dirty="0" smtClean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  <a:p>
                      <a:r>
                        <a:rPr lang="en-US" altLang="zh-TW" sz="1800" b="0" kern="12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2.</a:t>
                      </a:r>
                      <a:r>
                        <a:rPr lang="zh-TW" altLang="zh-TW" sz="1800" b="0" kern="12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清潔劑中酵素的開發</a:t>
                      </a:r>
                      <a:r>
                        <a:rPr lang="en-US" altLang="zh-TW" sz="1800" b="0" kern="12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(</a:t>
                      </a:r>
                      <a:r>
                        <a:rPr lang="zh-TW" altLang="zh-TW" sz="1800" b="0" kern="12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鹼性脂肪酵素</a:t>
                      </a:r>
                      <a:r>
                        <a:rPr lang="en-US" altLang="zh-TW" sz="1800" b="0" kern="12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)</a:t>
                      </a:r>
                      <a:endParaRPr lang="zh-TW" altLang="zh-TW" sz="1800" b="0" kern="1200" dirty="0" smtClean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  <a:p>
                      <a:r>
                        <a:rPr lang="en-US" altLang="zh-TW" sz="1800" b="0" kern="12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3.</a:t>
                      </a:r>
                      <a:r>
                        <a:rPr lang="zh-TW" altLang="zh-TW" sz="1800" b="0" kern="12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新型抗生物質的開發</a:t>
                      </a:r>
                      <a:r>
                        <a:rPr lang="en-US" altLang="zh-TW" sz="1800" b="0" kern="12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(</a:t>
                      </a:r>
                      <a:r>
                        <a:rPr lang="zh-TW" altLang="zh-TW" sz="1800" b="0" kern="12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抗病毒、抗黴菌及抗細菌</a:t>
                      </a:r>
                      <a:r>
                        <a:rPr lang="en-US" altLang="zh-TW" sz="1800" b="0" kern="12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)</a:t>
                      </a:r>
                      <a:endParaRPr lang="zh-TW" altLang="zh-TW" sz="1800" b="0" kern="1200" dirty="0" smtClean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  <a:p>
                      <a:r>
                        <a:rPr lang="en-US" altLang="zh-TW" sz="1800" b="0" kern="12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4.</a:t>
                      </a:r>
                      <a:r>
                        <a:rPr lang="zh-TW" altLang="zh-TW" sz="1800" b="0" kern="12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生物性除草劑的開發</a:t>
                      </a:r>
                    </a:p>
                    <a:p>
                      <a:r>
                        <a:rPr lang="en-US" altLang="zh-TW" sz="1800" b="0" kern="12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5.</a:t>
                      </a:r>
                      <a:r>
                        <a:rPr lang="zh-TW" altLang="zh-TW" sz="1800" b="0" kern="12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亞硝取代物的開發</a:t>
                      </a:r>
                    </a:p>
                    <a:p>
                      <a:r>
                        <a:rPr lang="en-US" altLang="zh-TW" sz="1800" b="0" kern="12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6.</a:t>
                      </a:r>
                      <a:r>
                        <a:rPr lang="zh-TW" altLang="zh-TW" sz="1800" b="0" kern="12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細菌生產抗氧化物質的開發</a:t>
                      </a:r>
                      <a:endParaRPr lang="zh-TW" altLang="en-US" sz="2400" b="0" dirty="0">
                        <a:solidFill>
                          <a:schemeClr val="tx1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0" marR="0" marT="0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359525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zh-TW" sz="22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楊文仁</a:t>
                      </a:r>
                      <a:endParaRPr lang="zh-TW" altLang="en-US" sz="2200" dirty="0">
                        <a:solidFill>
                          <a:schemeClr val="tx1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r>
                        <a:rPr lang="zh-TW" altLang="zh-TW" sz="18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分子生物學</a:t>
                      </a:r>
                      <a:r>
                        <a:rPr lang="zh-TW" altLang="en-US" sz="18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；</a:t>
                      </a:r>
                      <a:r>
                        <a:rPr lang="zh-TW" altLang="zh-TW" sz="18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疫苗及佐劑</a:t>
                      </a:r>
                      <a:r>
                        <a:rPr lang="zh-TW" altLang="en-US" sz="18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；</a:t>
                      </a:r>
                      <a:r>
                        <a:rPr lang="zh-TW" altLang="zh-TW" sz="18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噬菌體呈現技術</a:t>
                      </a:r>
                      <a:r>
                        <a:rPr lang="zh-TW" altLang="en-US" sz="18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；</a:t>
                      </a:r>
                      <a:endParaRPr lang="en-US" altLang="zh-TW" sz="1800" kern="1200" dirty="0" smtClean="0">
                        <a:solidFill>
                          <a:schemeClr val="dk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  <a:p>
                      <a:r>
                        <a:rPr lang="zh-TW" altLang="zh-TW" sz="18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生物分子檢測</a:t>
                      </a:r>
                      <a:endParaRPr lang="zh-TW" altLang="en-US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0" marR="0" marT="0" marB="0"/>
                </a:tc>
              </a:tr>
              <a:tr h="359525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zh-TW" sz="22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楊佳寧</a:t>
                      </a:r>
                      <a:endParaRPr lang="zh-TW" altLang="en-US" sz="2200" dirty="0">
                        <a:solidFill>
                          <a:schemeClr val="tx1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r>
                        <a:rPr lang="en-US" altLang="zh-TW" sz="18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1.</a:t>
                      </a:r>
                      <a:r>
                        <a:rPr lang="zh-TW" altLang="zh-TW" sz="18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利用電腦軟體</a:t>
                      </a:r>
                      <a:r>
                        <a:rPr lang="en-US" altLang="zh-TW" sz="18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(</a:t>
                      </a:r>
                      <a:r>
                        <a:rPr lang="zh-TW" altLang="zh-TW" sz="18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分子動態模擬</a:t>
                      </a:r>
                      <a:r>
                        <a:rPr lang="en-US" altLang="zh-TW" sz="18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)</a:t>
                      </a:r>
                      <a:r>
                        <a:rPr lang="zh-TW" altLang="zh-TW" sz="18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預測小分子與蛋白質</a:t>
                      </a:r>
                      <a:endParaRPr lang="en-US" altLang="zh-TW" sz="1800" kern="1200" dirty="0" smtClean="0">
                        <a:solidFill>
                          <a:schemeClr val="dk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  <a:p>
                      <a:r>
                        <a:rPr lang="en-US" altLang="zh-TW" sz="18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  </a:t>
                      </a:r>
                      <a:r>
                        <a:rPr lang="zh-TW" altLang="zh-TW" sz="18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結合方式或蛋白質與蛋白質交互作用方式</a:t>
                      </a:r>
                    </a:p>
                    <a:p>
                      <a:r>
                        <a:rPr lang="en-US" altLang="zh-TW" sz="18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2.</a:t>
                      </a:r>
                      <a:r>
                        <a:rPr lang="zh-TW" altLang="zh-TW" sz="18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電腦輔助藥物設計</a:t>
                      </a:r>
                    </a:p>
                    <a:p>
                      <a:r>
                        <a:rPr lang="en-US" altLang="zh-TW" sz="18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3.</a:t>
                      </a:r>
                      <a:r>
                        <a:rPr lang="zh-TW" altLang="zh-TW" sz="18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利用分生實驗設計奈米元件</a:t>
                      </a:r>
                      <a:endParaRPr lang="zh-TW" altLang="en-US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0" marR="0" marT="0" marB="0" anchor="ctr"/>
                </a:tc>
              </a:tr>
              <a:tr h="359525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zh-TW" sz="22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黃重期</a:t>
                      </a:r>
                      <a:endParaRPr lang="zh-TW" altLang="en-US" sz="2200" dirty="0">
                        <a:solidFill>
                          <a:schemeClr val="tx1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r>
                        <a:rPr lang="zh-TW" altLang="zh-TW" sz="18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生態學</a:t>
                      </a:r>
                      <a:r>
                        <a:rPr lang="zh-TW" altLang="en-US" sz="18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；</a:t>
                      </a:r>
                      <a:r>
                        <a:rPr lang="zh-TW" altLang="zh-TW" sz="18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演化學</a:t>
                      </a:r>
                      <a:r>
                        <a:rPr lang="zh-TW" altLang="en-US" sz="18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；</a:t>
                      </a:r>
                      <a:r>
                        <a:rPr lang="zh-TW" altLang="zh-TW" sz="18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生物多樣性</a:t>
                      </a:r>
                      <a:r>
                        <a:rPr lang="zh-TW" altLang="en-US" sz="18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；</a:t>
                      </a:r>
                      <a:r>
                        <a:rPr lang="zh-TW" altLang="zh-TW" sz="18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系統學與分類學</a:t>
                      </a:r>
                      <a:endParaRPr lang="zh-TW" altLang="en-US" sz="18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0" marR="0" marT="0" marB="0" anchor="ctr"/>
                </a:tc>
              </a:tr>
              <a:tr h="359525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zh-TW" sz="22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鄭竣亦</a:t>
                      </a:r>
                      <a:endParaRPr lang="zh-TW" altLang="en-US" sz="2200" dirty="0">
                        <a:solidFill>
                          <a:schemeClr val="tx1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r>
                        <a:rPr lang="zh-TW" altLang="zh-TW" sz="18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天然物結構鑑定</a:t>
                      </a:r>
                      <a:r>
                        <a:rPr lang="zh-TW" altLang="en-US" sz="18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；</a:t>
                      </a:r>
                      <a:r>
                        <a:rPr lang="zh-TW" altLang="zh-TW" sz="18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有機光譜學</a:t>
                      </a:r>
                      <a:r>
                        <a:rPr lang="zh-TW" altLang="en-US" sz="18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；</a:t>
                      </a:r>
                      <a:r>
                        <a:rPr lang="zh-TW" altLang="zh-TW" sz="18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有機化學</a:t>
                      </a:r>
                      <a:endParaRPr lang="zh-TW" altLang="en-US" sz="18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082610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425A22D-3733-4514-8AAB-A92757D3EB62}" type="slidenum">
              <a:rPr lang="zh-TW" altLang="en-US" smtClean="0"/>
              <a:pPr>
                <a:defRPr/>
              </a:pPr>
              <a:t>10</a:t>
            </a:fld>
            <a:endParaRPr lang="zh-TW" altLang="en-US"/>
          </a:p>
        </p:txBody>
      </p:sp>
      <p:graphicFrame>
        <p:nvGraphicFramePr>
          <p:cNvPr id="3" name="表格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03253066"/>
              </p:ext>
            </p:extLst>
          </p:nvPr>
        </p:nvGraphicFramePr>
        <p:xfrm>
          <a:off x="395536" y="764704"/>
          <a:ext cx="8496945" cy="43497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499376"/>
                <a:gridCol w="1740984"/>
                <a:gridCol w="5256585"/>
              </a:tblGrid>
              <a:tr h="43497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400" kern="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研究領域</a:t>
                      </a:r>
                      <a:endParaRPr lang="zh-TW" sz="2400" kern="1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000" kern="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相關專長教師</a:t>
                      </a:r>
                      <a:endParaRPr lang="zh-TW" sz="2000" kern="1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400" kern="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研究主題</a:t>
                      </a:r>
                      <a:endParaRPr lang="zh-TW" sz="2400" kern="1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  <p:graphicFrame>
        <p:nvGraphicFramePr>
          <p:cNvPr id="4" name="表格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85713853"/>
              </p:ext>
            </p:extLst>
          </p:nvPr>
        </p:nvGraphicFramePr>
        <p:xfrm>
          <a:off x="395536" y="1196752"/>
          <a:ext cx="8533456" cy="318793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512168"/>
                <a:gridCol w="1728192"/>
                <a:gridCol w="5293096"/>
              </a:tblGrid>
              <a:tr h="359525">
                <a:tc rowSpan="5">
                  <a:txBody>
                    <a:bodyPr/>
                    <a:lstStyle/>
                    <a:p>
                      <a:pPr marL="8890" indent="-62230" algn="ctr">
                        <a:spcAft>
                          <a:spcPts val="0"/>
                        </a:spcAft>
                      </a:pPr>
                      <a:r>
                        <a:rPr lang="zh-TW" altLang="en-US" sz="2400" b="1" kern="1200" dirty="0" smtClean="0">
                          <a:solidFill>
                            <a:srgbClr val="000099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動物</a:t>
                      </a:r>
                      <a:r>
                        <a:rPr lang="zh-TW" altLang="zh-TW" sz="2400" b="1" kern="1200" dirty="0" smtClean="0">
                          <a:solidFill>
                            <a:srgbClr val="000099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科技</a:t>
                      </a:r>
                      <a:endParaRPr lang="zh-TW" sz="2400" b="1" kern="100" dirty="0">
                        <a:solidFill>
                          <a:srgbClr val="000099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zh-TW" sz="2200" b="0" kern="12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王俊順</a:t>
                      </a:r>
                      <a:endParaRPr lang="zh-TW" altLang="en-US" sz="2200" b="0" dirty="0">
                        <a:solidFill>
                          <a:schemeClr val="tx1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0" marR="0" marT="0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zh-TW" altLang="zh-TW" sz="1800" b="0" kern="12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免疫學</a:t>
                      </a:r>
                      <a:r>
                        <a:rPr lang="zh-TW" altLang="en-US" sz="1800" b="0" kern="12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；</a:t>
                      </a:r>
                      <a:r>
                        <a:rPr lang="zh-TW" altLang="zh-TW" sz="1800" b="0" kern="12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魚類病理學</a:t>
                      </a:r>
                      <a:r>
                        <a:rPr lang="zh-TW" altLang="en-US" sz="1800" b="0" kern="12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；</a:t>
                      </a:r>
                      <a:r>
                        <a:rPr lang="zh-TW" altLang="zh-TW" sz="1800" b="0" kern="12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病毒學</a:t>
                      </a:r>
                      <a:r>
                        <a:rPr lang="zh-TW" altLang="en-US" sz="1800" b="0" kern="12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；</a:t>
                      </a:r>
                      <a:r>
                        <a:rPr lang="zh-TW" altLang="zh-TW" sz="1800" b="0" kern="12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分子生物學</a:t>
                      </a:r>
                      <a:r>
                        <a:rPr lang="zh-TW" altLang="en-US" sz="1800" b="0" kern="12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；</a:t>
                      </a:r>
                      <a:r>
                        <a:rPr lang="zh-TW" altLang="zh-TW" sz="1800" b="0" kern="12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水產養殖學</a:t>
                      </a:r>
                      <a:endParaRPr lang="zh-TW" altLang="en-US" b="0" dirty="0">
                        <a:solidFill>
                          <a:schemeClr val="tx1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0" marR="0" marT="0" marB="0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359525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zh-TW" sz="22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溫秋明</a:t>
                      </a:r>
                      <a:endParaRPr lang="zh-TW" altLang="en-US" sz="2200" dirty="0">
                        <a:solidFill>
                          <a:schemeClr val="tx1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r>
                        <a:rPr lang="zh-TW" altLang="zh-TW" sz="18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動物細胞培養學</a:t>
                      </a:r>
                      <a:r>
                        <a:rPr lang="zh-TW" altLang="en-US" sz="18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；</a:t>
                      </a:r>
                      <a:r>
                        <a:rPr lang="zh-TW" altLang="zh-TW" sz="18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神經生物學</a:t>
                      </a:r>
                      <a:r>
                        <a:rPr lang="zh-TW" altLang="en-US" sz="18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；</a:t>
                      </a:r>
                      <a:r>
                        <a:rPr lang="zh-TW" altLang="zh-TW" sz="18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魚病學</a:t>
                      </a:r>
                      <a:endParaRPr lang="zh-TW" altLang="en-US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0" marR="0" marT="0" marB="0" anchor="ctr"/>
                </a:tc>
              </a:tr>
              <a:tr h="359525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zh-TW" sz="22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高佑靈</a:t>
                      </a:r>
                      <a:endParaRPr lang="zh-TW" altLang="en-US" sz="2200" dirty="0">
                        <a:solidFill>
                          <a:schemeClr val="tx1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r>
                        <a:rPr lang="en-US" altLang="zh-TW" sz="18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1.</a:t>
                      </a:r>
                      <a:r>
                        <a:rPr lang="zh-TW" altLang="zh-TW" sz="18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中草藥及保健食品在癌症上的應用</a:t>
                      </a:r>
                    </a:p>
                    <a:p>
                      <a:r>
                        <a:rPr lang="en-US" altLang="zh-TW" sz="18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2.</a:t>
                      </a:r>
                      <a:r>
                        <a:rPr lang="zh-TW" altLang="zh-TW" sz="18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遺傳學</a:t>
                      </a:r>
                      <a:r>
                        <a:rPr lang="en-US" altLang="zh-TW" sz="18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(</a:t>
                      </a:r>
                      <a:r>
                        <a:rPr lang="zh-TW" altLang="zh-TW" sz="18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創造蘭花多倍體及細胞調控機制</a:t>
                      </a:r>
                      <a:r>
                        <a:rPr lang="en-US" altLang="zh-TW" sz="18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) </a:t>
                      </a:r>
                      <a:endParaRPr lang="zh-TW" altLang="zh-TW" sz="1800" kern="1200" dirty="0" smtClean="0">
                        <a:solidFill>
                          <a:schemeClr val="dk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  <a:p>
                      <a:r>
                        <a:rPr lang="en-US" altLang="zh-TW" sz="18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3.</a:t>
                      </a:r>
                      <a:r>
                        <a:rPr lang="zh-TW" altLang="zh-TW" sz="18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訊息傳導學</a:t>
                      </a:r>
                      <a:r>
                        <a:rPr lang="en-US" altLang="zh-TW" sz="18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(</a:t>
                      </a:r>
                      <a:r>
                        <a:rPr lang="zh-TW" altLang="zh-TW" sz="18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神經系統的分化與再生機制以應用至</a:t>
                      </a:r>
                      <a:endParaRPr lang="en-US" altLang="zh-TW" sz="1800" kern="1200" dirty="0" smtClean="0">
                        <a:solidFill>
                          <a:schemeClr val="dk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  <a:p>
                      <a:r>
                        <a:rPr lang="en-US" altLang="zh-TW" sz="18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  </a:t>
                      </a:r>
                      <a:r>
                        <a:rPr lang="zh-TW" altLang="zh-TW" sz="18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神經退化相關疾病</a:t>
                      </a:r>
                      <a:r>
                        <a:rPr lang="en-US" altLang="zh-TW" sz="18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)</a:t>
                      </a:r>
                      <a:endParaRPr lang="zh-TW" altLang="zh-TW" sz="1800" kern="1200" dirty="0" smtClean="0">
                        <a:solidFill>
                          <a:schemeClr val="dk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  <a:p>
                      <a:r>
                        <a:rPr lang="en-US" altLang="zh-TW" sz="18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4.</a:t>
                      </a:r>
                      <a:r>
                        <a:rPr lang="zh-TW" altLang="zh-TW" sz="18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細胞生物學</a:t>
                      </a:r>
                      <a:endParaRPr lang="zh-TW" altLang="en-US" sz="18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0" marR="0" marT="0" marB="0" anchor="ctr"/>
                </a:tc>
              </a:tr>
              <a:tr h="359525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zh-TW" sz="22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黃永森</a:t>
                      </a:r>
                      <a:endParaRPr lang="zh-TW" altLang="en-US" sz="2200" dirty="0">
                        <a:solidFill>
                          <a:schemeClr val="tx1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r>
                        <a:rPr lang="zh-TW" altLang="zh-TW" sz="18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魚類繁殖生理</a:t>
                      </a:r>
                      <a:r>
                        <a:rPr lang="zh-TW" altLang="en-US" sz="18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；</a:t>
                      </a:r>
                      <a:r>
                        <a:rPr lang="zh-TW" altLang="zh-TW" sz="18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水產養殖</a:t>
                      </a:r>
                      <a:r>
                        <a:rPr lang="zh-TW" altLang="en-US" sz="18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；</a:t>
                      </a:r>
                      <a:r>
                        <a:rPr lang="zh-TW" altLang="zh-TW" sz="18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東西方生命科學研究思維比較</a:t>
                      </a:r>
                      <a:r>
                        <a:rPr lang="zh-TW" altLang="en-US" sz="18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；</a:t>
                      </a:r>
                      <a:r>
                        <a:rPr lang="zh-TW" altLang="zh-TW" sz="18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活性物質生物活體測試細胞工程</a:t>
                      </a:r>
                      <a:endParaRPr lang="zh-TW" altLang="en-US" sz="20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0" marR="0" marT="0" marB="0" anchor="ctr"/>
                </a:tc>
              </a:tr>
              <a:tr h="359525">
                <a:tc vMerge="1">
                  <a:txBody>
                    <a:bodyPr/>
                    <a:lstStyle/>
                    <a:p>
                      <a:pPr marL="8890" indent="-62230" algn="ctr">
                        <a:spcAft>
                          <a:spcPts val="0"/>
                        </a:spcAft>
                      </a:pPr>
                      <a:endParaRPr lang="zh-TW" sz="2400" b="1" kern="100" dirty="0">
                        <a:solidFill>
                          <a:srgbClr val="000099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zh-TW" sz="22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施能朗</a:t>
                      </a:r>
                      <a:endParaRPr lang="zh-TW" altLang="en-US" sz="2200" dirty="0">
                        <a:solidFill>
                          <a:schemeClr val="tx1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r>
                        <a:rPr lang="zh-TW" altLang="zh-TW" sz="18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心臟學</a:t>
                      </a:r>
                      <a:r>
                        <a:rPr lang="zh-TW" altLang="en-US" sz="18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；</a:t>
                      </a:r>
                      <a:r>
                        <a:rPr lang="zh-TW" altLang="zh-TW" sz="18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毒理學</a:t>
                      </a:r>
                      <a:r>
                        <a:rPr lang="zh-TW" altLang="en-US" sz="18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；</a:t>
                      </a:r>
                      <a:r>
                        <a:rPr lang="zh-TW" altLang="zh-TW" sz="18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動物疾病模式</a:t>
                      </a:r>
                      <a:r>
                        <a:rPr lang="zh-TW" altLang="en-US" sz="18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；</a:t>
                      </a:r>
                      <a:r>
                        <a:rPr lang="zh-TW" altLang="zh-TW" sz="18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獸醫學</a:t>
                      </a:r>
                      <a:endParaRPr lang="zh-TW" altLang="en-US" sz="20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  <p:graphicFrame>
        <p:nvGraphicFramePr>
          <p:cNvPr id="5" name="表格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11713312"/>
              </p:ext>
            </p:extLst>
          </p:nvPr>
        </p:nvGraphicFramePr>
        <p:xfrm>
          <a:off x="395536" y="4509120"/>
          <a:ext cx="8533456" cy="168705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512168"/>
                <a:gridCol w="1728192"/>
                <a:gridCol w="5293096"/>
              </a:tblGrid>
              <a:tr h="359525">
                <a:tc rowSpan="3">
                  <a:txBody>
                    <a:bodyPr/>
                    <a:lstStyle/>
                    <a:p>
                      <a:pPr marL="8890" indent="-62230" algn="ctr">
                        <a:spcAft>
                          <a:spcPts val="0"/>
                        </a:spcAft>
                      </a:pPr>
                      <a:r>
                        <a:rPr lang="zh-TW" altLang="en-US" sz="2400" b="1" kern="1200" dirty="0" smtClean="0">
                          <a:solidFill>
                            <a:srgbClr val="000099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植物</a:t>
                      </a:r>
                      <a:r>
                        <a:rPr lang="zh-TW" altLang="zh-TW" sz="2400" b="1" kern="1200" dirty="0" smtClean="0">
                          <a:solidFill>
                            <a:srgbClr val="000099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科技</a:t>
                      </a:r>
                      <a:endParaRPr lang="zh-TW" sz="2400" b="1" kern="100" dirty="0">
                        <a:solidFill>
                          <a:srgbClr val="000099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zh-TW" sz="2200" b="0" kern="12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王恒隆</a:t>
                      </a:r>
                      <a:endParaRPr lang="zh-TW" altLang="en-US" sz="2200" b="0" dirty="0">
                        <a:solidFill>
                          <a:schemeClr val="tx1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0" marR="0" marT="0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800" b="0" kern="12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1.</a:t>
                      </a:r>
                      <a:r>
                        <a:rPr lang="zh-TW" altLang="zh-TW" sz="1800" b="0" kern="12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蝴蝶蘭芽體增生</a:t>
                      </a:r>
                    </a:p>
                    <a:p>
                      <a:r>
                        <a:rPr lang="en-US" altLang="zh-TW" sz="1800" b="0" kern="12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2.</a:t>
                      </a:r>
                      <a:r>
                        <a:rPr lang="zh-TW" altLang="zh-TW" sz="1800" b="0" kern="12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調控蝴蝶蘭抽梗</a:t>
                      </a:r>
                    </a:p>
                    <a:p>
                      <a:r>
                        <a:rPr lang="en-US" altLang="zh-TW" sz="1800" b="0" kern="12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3.</a:t>
                      </a:r>
                      <a:r>
                        <a:rPr lang="zh-TW" altLang="zh-TW" sz="1800" b="0" kern="12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開發植物多醣的功能性產品</a:t>
                      </a:r>
                      <a:endParaRPr lang="zh-TW" altLang="en-US" b="0" dirty="0">
                        <a:solidFill>
                          <a:schemeClr val="tx1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0" marR="0" marT="0" marB="0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504571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zh-TW" sz="2200" kern="12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葛孟杰</a:t>
                      </a:r>
                      <a:endParaRPr lang="zh-TW" altLang="en-US" sz="2200" dirty="0">
                        <a:solidFill>
                          <a:schemeClr val="tx1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r>
                        <a:rPr lang="zh-TW" altLang="zh-TW" sz="1800" kern="12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植物訊息傳遞</a:t>
                      </a:r>
                      <a:r>
                        <a:rPr lang="zh-TW" altLang="en-US" sz="1800" kern="12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；</a:t>
                      </a:r>
                      <a:r>
                        <a:rPr lang="zh-TW" altLang="zh-TW" sz="1800" kern="12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植物分子生物學與分子病理學</a:t>
                      </a:r>
                      <a:endParaRPr lang="zh-TW" altLang="en-US" dirty="0">
                        <a:solidFill>
                          <a:schemeClr val="tx1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0" marR="0" marT="0" marB="0" anchor="ctr"/>
                </a:tc>
              </a:tr>
              <a:tr h="359525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zh-TW" sz="2200" kern="12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陳彥澄</a:t>
                      </a:r>
                      <a:endParaRPr lang="zh-TW" altLang="en-US" sz="2200" dirty="0">
                        <a:solidFill>
                          <a:schemeClr val="tx1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r>
                        <a:rPr lang="zh-TW" altLang="zh-TW" sz="18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蘭花及中草藥組織培養及育種</a:t>
                      </a:r>
                      <a:endParaRPr lang="zh-TW" altLang="en-US" sz="18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880899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323528" y="404664"/>
            <a:ext cx="8568952" cy="864096"/>
          </a:xfrm>
          <a:solidFill>
            <a:schemeClr val="tx1"/>
          </a:solidFill>
        </p:spPr>
        <p:txBody>
          <a:bodyPr/>
          <a:lstStyle/>
          <a:p>
            <a:pPr algn="l"/>
            <a:r>
              <a:rPr lang="zh-TW" altLang="en-US" sz="3200" dirty="0" smtClean="0">
                <a:solidFill>
                  <a:srgbClr val="FFFF00"/>
                </a:solidFill>
                <a:latin typeface="標楷體" pitchFamily="65" charset="-120"/>
                <a:ea typeface="標楷體" pitchFamily="65" charset="-120"/>
              </a:rPr>
              <a:t>應用物理學系</a:t>
            </a:r>
            <a:r>
              <a:rPr lang="en-US" altLang="zh-TW" sz="3200" dirty="0" smtClean="0">
                <a:solidFill>
                  <a:srgbClr val="FFFF00"/>
                </a:solidFill>
                <a:latin typeface="標楷體" pitchFamily="65" charset="-120"/>
                <a:ea typeface="標楷體" pitchFamily="65" charset="-120"/>
              </a:rPr>
              <a:t>-</a:t>
            </a:r>
            <a:r>
              <a:rPr lang="zh-TW" altLang="en-US" sz="3200" dirty="0" smtClean="0">
                <a:solidFill>
                  <a:srgbClr val="FFFF00"/>
                </a:solidFill>
                <a:latin typeface="標楷體" pitchFamily="65" charset="-120"/>
                <a:ea typeface="標楷體" pitchFamily="65" charset="-120"/>
              </a:rPr>
              <a:t>發展特色、師資專長與研究領域</a:t>
            </a:r>
            <a:endParaRPr lang="zh-TW" altLang="en-US" sz="3200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4857403"/>
          </a:xfrm>
        </p:spPr>
        <p:txBody>
          <a:bodyPr/>
          <a:lstStyle/>
          <a:p>
            <a:pPr marL="0" indent="0">
              <a:buNone/>
            </a:pPr>
            <a:r>
              <a:rPr lang="zh-TW" altLang="en-US" sz="2000" dirty="0">
                <a:solidFill>
                  <a:srgbClr val="000000"/>
                </a:solidFill>
                <a:latin typeface="標楷體" pitchFamily="65" charset="-120"/>
                <a:ea typeface="標楷體" pitchFamily="65" charset="-120"/>
              </a:rPr>
              <a:t>重點發展方向與特色領域有二：</a:t>
            </a:r>
            <a:r>
              <a:rPr lang="en-US" altLang="zh-TW" sz="2000" dirty="0">
                <a:solidFill>
                  <a:srgbClr val="000000"/>
                </a:solidFill>
                <a:latin typeface="標楷體" pitchFamily="65" charset="-120"/>
                <a:ea typeface="標楷體" pitchFamily="65" charset="-120"/>
              </a:rPr>
              <a:t/>
            </a:r>
            <a:br>
              <a:rPr lang="en-US" altLang="zh-TW" sz="2000" dirty="0">
                <a:solidFill>
                  <a:srgbClr val="000000"/>
                </a:solidFill>
                <a:latin typeface="標楷體" pitchFamily="65" charset="-120"/>
                <a:ea typeface="標楷體" pitchFamily="65" charset="-120"/>
              </a:rPr>
            </a:br>
            <a:r>
              <a:rPr lang="en-US" altLang="zh-TW" sz="2000" dirty="0" smtClean="0">
                <a:solidFill>
                  <a:srgbClr val="000000"/>
                </a:solidFill>
                <a:latin typeface="標楷體" pitchFamily="65" charset="-120"/>
                <a:ea typeface="標楷體" pitchFamily="65" charset="-120"/>
              </a:rPr>
              <a:t>(</a:t>
            </a:r>
            <a:r>
              <a:rPr lang="zh-TW" altLang="en-US" sz="2000" dirty="0">
                <a:solidFill>
                  <a:srgbClr val="000000"/>
                </a:solidFill>
                <a:latin typeface="標楷體" pitchFamily="65" charset="-120"/>
                <a:ea typeface="標楷體" pitchFamily="65" charset="-120"/>
              </a:rPr>
              <a:t>一</a:t>
            </a:r>
            <a:r>
              <a:rPr lang="en-US" altLang="zh-TW" sz="2000" dirty="0">
                <a:solidFill>
                  <a:srgbClr val="000000"/>
                </a:solidFill>
                <a:latin typeface="標楷體" pitchFamily="65" charset="-120"/>
                <a:ea typeface="標楷體" pitchFamily="65" charset="-120"/>
              </a:rPr>
              <a:t>)</a:t>
            </a:r>
            <a:r>
              <a:rPr lang="zh-TW" altLang="en-US" sz="2000" b="1" dirty="0">
                <a:solidFill>
                  <a:srgbClr val="000000"/>
                </a:solidFill>
                <a:latin typeface="標楷體" pitchFamily="65" charset="-120"/>
                <a:ea typeface="標楷體" pitchFamily="65" charset="-120"/>
              </a:rPr>
              <a:t>奈米光電組</a:t>
            </a:r>
            <a:r>
              <a:rPr lang="en-US" altLang="zh-TW" sz="2000" dirty="0">
                <a:solidFill>
                  <a:srgbClr val="000000"/>
                </a:solidFill>
                <a:latin typeface="標楷體" pitchFamily="65" charset="-120"/>
                <a:ea typeface="標楷體" pitchFamily="65" charset="-120"/>
              </a:rPr>
              <a:t/>
            </a:r>
            <a:br>
              <a:rPr lang="en-US" altLang="zh-TW" sz="2000" dirty="0">
                <a:solidFill>
                  <a:srgbClr val="000000"/>
                </a:solidFill>
                <a:latin typeface="標楷體" pitchFamily="65" charset="-120"/>
                <a:ea typeface="標楷體" pitchFamily="65" charset="-120"/>
              </a:rPr>
            </a:br>
            <a:r>
              <a:rPr lang="en-US" altLang="zh-TW" sz="2000" dirty="0" smtClean="0">
                <a:solidFill>
                  <a:srgbClr val="000000"/>
                </a:solidFill>
                <a:latin typeface="標楷體" pitchFamily="65" charset="-120"/>
                <a:ea typeface="標楷體" pitchFamily="65" charset="-120"/>
              </a:rPr>
              <a:t>(</a:t>
            </a:r>
            <a:r>
              <a:rPr lang="zh-TW" altLang="en-US" sz="2000" dirty="0">
                <a:solidFill>
                  <a:srgbClr val="000000"/>
                </a:solidFill>
                <a:latin typeface="標楷體" pitchFamily="65" charset="-120"/>
                <a:ea typeface="標楷體" pitchFamily="65" charset="-120"/>
              </a:rPr>
              <a:t>二</a:t>
            </a:r>
            <a:r>
              <a:rPr lang="en-US" altLang="zh-TW" sz="2000" dirty="0">
                <a:solidFill>
                  <a:srgbClr val="000000"/>
                </a:solidFill>
                <a:latin typeface="標楷體" pitchFamily="65" charset="-120"/>
                <a:ea typeface="標楷體" pitchFamily="65" charset="-120"/>
              </a:rPr>
              <a:t>)</a:t>
            </a:r>
            <a:r>
              <a:rPr lang="zh-TW" altLang="en-US" sz="2000" b="1" dirty="0">
                <a:solidFill>
                  <a:srgbClr val="000000"/>
                </a:solidFill>
                <a:latin typeface="標楷體" pitchFamily="65" charset="-120"/>
                <a:ea typeface="標楷體" pitchFamily="65" charset="-120"/>
              </a:rPr>
              <a:t>固態材料</a:t>
            </a:r>
            <a:r>
              <a:rPr lang="zh-TW" altLang="en-US" sz="2000" b="1" dirty="0" smtClean="0">
                <a:solidFill>
                  <a:srgbClr val="000000"/>
                </a:solidFill>
                <a:latin typeface="標楷體" pitchFamily="65" charset="-120"/>
                <a:ea typeface="標楷體" pitchFamily="65" charset="-120"/>
              </a:rPr>
              <a:t>組</a:t>
            </a:r>
            <a:endParaRPr lang="en-US" altLang="zh-TW" sz="2000" b="1" dirty="0" smtClean="0">
              <a:solidFill>
                <a:srgbClr val="000000"/>
              </a:solidFill>
              <a:latin typeface="標楷體" pitchFamily="65" charset="-120"/>
              <a:ea typeface="標楷體" pitchFamily="65" charset="-120"/>
            </a:endParaRPr>
          </a:p>
          <a:p>
            <a:pPr marL="0" indent="0" eaLnBrk="1" fontAlgn="auto" hangingPunct="1"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zh-TW" altLang="en-US" sz="2000" b="1" dirty="0">
                <a:solidFill>
                  <a:srgbClr val="000000"/>
                </a:solidFill>
                <a:latin typeface="標楷體" pitchFamily="65" charset="-120"/>
                <a:ea typeface="標楷體" pitchFamily="65" charset="-120"/>
              </a:rPr>
              <a:t>奈米光電組</a:t>
            </a:r>
            <a:r>
              <a:rPr lang="en-US" altLang="zh-TW" sz="2000" dirty="0">
                <a:solidFill>
                  <a:srgbClr val="000000"/>
                </a:solidFill>
                <a:latin typeface="標楷體" pitchFamily="65" charset="-120"/>
                <a:ea typeface="標楷體" pitchFamily="65" charset="-120"/>
              </a:rPr>
              <a:t/>
            </a:r>
            <a:br>
              <a:rPr lang="en-US" altLang="zh-TW" sz="2000" dirty="0">
                <a:solidFill>
                  <a:srgbClr val="000000"/>
                </a:solidFill>
                <a:latin typeface="標楷體" pitchFamily="65" charset="-120"/>
                <a:ea typeface="標楷體" pitchFamily="65" charset="-120"/>
              </a:rPr>
            </a:br>
            <a:r>
              <a:rPr lang="zh-TW" altLang="en-US" sz="2000" dirty="0" smtClean="0">
                <a:solidFill>
                  <a:srgbClr val="000000"/>
                </a:solidFill>
                <a:latin typeface="標楷體" pitchFamily="65" charset="-120"/>
                <a:ea typeface="標楷體" pitchFamily="65" charset="-120"/>
              </a:rPr>
              <a:t>以</a:t>
            </a:r>
            <a:r>
              <a:rPr lang="zh-TW" altLang="en-US" sz="2000" dirty="0">
                <a:solidFill>
                  <a:srgbClr val="000000"/>
                </a:solidFill>
                <a:latin typeface="標楷體" pitchFamily="65" charset="-120"/>
                <a:ea typeface="標楷體" pitchFamily="65" charset="-120"/>
              </a:rPr>
              <a:t>光電顯示器技術、光電材料技術、光電檢測技術、光電能源技術、磁性與半導體相關奈米材料之理論計算，提供學生多元發展，</a:t>
            </a:r>
            <a:r>
              <a:rPr lang="zh-TW" altLang="en-US" sz="2000" dirty="0" smtClean="0">
                <a:solidFill>
                  <a:srgbClr val="000000"/>
                </a:solidFill>
                <a:latin typeface="標楷體" pitchFamily="65" charset="-120"/>
                <a:ea typeface="標楷體" pitchFamily="65" charset="-120"/>
              </a:rPr>
              <a:t>依興趣</a:t>
            </a:r>
            <a:r>
              <a:rPr lang="zh-TW" altLang="en-US" sz="2000" dirty="0">
                <a:solidFill>
                  <a:srgbClr val="000000"/>
                </a:solidFill>
                <a:latin typeface="標楷體" pitchFamily="65" charset="-120"/>
                <a:ea typeface="標楷體" pitchFamily="65" charset="-120"/>
              </a:rPr>
              <a:t>選擇。</a:t>
            </a:r>
            <a:endParaRPr lang="en-US" altLang="zh-TW" sz="2000" dirty="0">
              <a:solidFill>
                <a:srgbClr val="000000"/>
              </a:solidFill>
              <a:latin typeface="標楷體" pitchFamily="65" charset="-120"/>
              <a:ea typeface="標楷體" pitchFamily="65" charset="-120"/>
            </a:endParaRPr>
          </a:p>
          <a:p>
            <a:pPr marL="0" indent="0">
              <a:buNone/>
            </a:pPr>
            <a:r>
              <a:rPr lang="zh-TW" altLang="en-US" sz="2000" b="1" dirty="0">
                <a:solidFill>
                  <a:srgbClr val="000000"/>
                </a:solidFill>
                <a:latin typeface="標楷體" pitchFamily="65" charset="-120"/>
                <a:ea typeface="標楷體" pitchFamily="65" charset="-120"/>
              </a:rPr>
              <a:t>固態材料組</a:t>
            </a:r>
            <a:endParaRPr lang="en-US" altLang="zh-TW" sz="2000" b="1" dirty="0">
              <a:solidFill>
                <a:srgbClr val="000000"/>
              </a:solidFill>
              <a:latin typeface="標楷體" pitchFamily="65" charset="-120"/>
              <a:ea typeface="標楷體" pitchFamily="65" charset="-120"/>
            </a:endParaRPr>
          </a:p>
          <a:p>
            <a:pPr marL="0" indent="0">
              <a:buNone/>
            </a:pPr>
            <a:r>
              <a:rPr lang="zh-TW" altLang="en-US" sz="2000" dirty="0" smtClean="0">
                <a:solidFill>
                  <a:srgbClr val="000000"/>
                </a:solidFill>
                <a:latin typeface="標楷體" pitchFamily="65" charset="-120"/>
                <a:ea typeface="標楷體" pitchFamily="65" charset="-120"/>
              </a:rPr>
              <a:t>就</a:t>
            </a:r>
            <a:r>
              <a:rPr lang="zh-TW" altLang="en-US" sz="2000" dirty="0">
                <a:solidFill>
                  <a:srgbClr val="000000"/>
                </a:solidFill>
                <a:latin typeface="標楷體" pitchFamily="65" charset="-120"/>
                <a:ea typeface="標楷體" pitchFamily="65" charset="-120"/>
              </a:rPr>
              <a:t>各維度固態材料之結構、磁性、電性與光學性質等物性及其關聯性進行研究，包括：新一代透明導電薄膜之開發與應用、新穎磁性薄膜材料之製程與物理性質、稀磁性半導體材料之製程與物理性質、新穎磁電與陶瓷氧化物之物理性質、半導體材料之光學特性、新穎材料電子與原子結構等研究領域</a:t>
            </a:r>
            <a:r>
              <a:rPr lang="zh-TW" altLang="en-US" sz="2000" dirty="0" smtClean="0">
                <a:solidFill>
                  <a:srgbClr val="000000"/>
                </a:solidFill>
                <a:latin typeface="標楷體" pitchFamily="65" charset="-120"/>
                <a:ea typeface="標楷體" pitchFamily="65" charset="-120"/>
              </a:rPr>
              <a:t>。</a:t>
            </a:r>
            <a:endParaRPr lang="en-US" altLang="zh-TW" sz="2000" dirty="0" smtClean="0">
              <a:solidFill>
                <a:srgbClr val="000000"/>
              </a:solidFill>
              <a:latin typeface="標楷體" pitchFamily="65" charset="-120"/>
              <a:ea typeface="標楷體" pitchFamily="65" charset="-120"/>
            </a:endParaRPr>
          </a:p>
          <a:p>
            <a:pPr marL="0" indent="0">
              <a:buNone/>
            </a:pPr>
            <a:r>
              <a:rPr lang="zh-TW" altLang="en-US" sz="2000" dirty="0" smtClean="0">
                <a:solidFill>
                  <a:srgbClr val="000000"/>
                </a:solidFill>
                <a:latin typeface="標楷體" pitchFamily="65" charset="-120"/>
                <a:ea typeface="標楷體" pitchFamily="65" charset="-120"/>
              </a:rPr>
              <a:t>    教育</a:t>
            </a:r>
            <a:r>
              <a:rPr lang="zh-TW" altLang="en-US" sz="2000" dirty="0">
                <a:solidFill>
                  <a:srgbClr val="000000"/>
                </a:solidFill>
                <a:latin typeface="標楷體" pitchFamily="65" charset="-120"/>
                <a:ea typeface="標楷體" pitchFamily="65" charset="-120"/>
              </a:rPr>
              <a:t>與</a:t>
            </a:r>
            <a:r>
              <a:rPr lang="zh-TW" altLang="en-US" sz="2000" dirty="0" smtClean="0">
                <a:solidFill>
                  <a:srgbClr val="000000"/>
                </a:solidFill>
                <a:latin typeface="標楷體" pitchFamily="65" charset="-120"/>
                <a:ea typeface="標楷體" pitchFamily="65" charset="-120"/>
              </a:rPr>
              <a:t>研究結合</a:t>
            </a:r>
            <a:r>
              <a:rPr lang="zh-TW" altLang="en-US" sz="2000" dirty="0">
                <a:solidFill>
                  <a:srgbClr val="000000"/>
                </a:solidFill>
                <a:latin typeface="標楷體" pitchFamily="65" charset="-120"/>
                <a:ea typeface="標楷體" pitchFamily="65" charset="-120"/>
              </a:rPr>
              <a:t>，</a:t>
            </a:r>
            <a:r>
              <a:rPr lang="zh-TW" altLang="en-US" sz="2000" dirty="0" smtClean="0">
                <a:solidFill>
                  <a:srgbClr val="000000"/>
                </a:solidFill>
                <a:latin typeface="標楷體" pitchFamily="65" charset="-120"/>
                <a:ea typeface="標楷體" pitchFamily="65" charset="-120"/>
              </a:rPr>
              <a:t>除</a:t>
            </a:r>
            <a:r>
              <a:rPr lang="zh-TW" altLang="en-US" sz="2000" b="1" dirty="0" smtClean="0">
                <a:solidFill>
                  <a:srgbClr val="000000"/>
                </a:solidFill>
                <a:latin typeface="標楷體" pitchFamily="65" charset="-120"/>
                <a:ea typeface="標楷體" pitchFamily="65" charset="-120"/>
              </a:rPr>
              <a:t>基本</a:t>
            </a:r>
            <a:r>
              <a:rPr lang="zh-TW" altLang="en-US" sz="2000" b="1" dirty="0">
                <a:solidFill>
                  <a:srgbClr val="000000"/>
                </a:solidFill>
                <a:latin typeface="標楷體" pitchFamily="65" charset="-120"/>
                <a:ea typeface="標楷體" pitchFamily="65" charset="-120"/>
              </a:rPr>
              <a:t>物理</a:t>
            </a:r>
            <a:r>
              <a:rPr lang="zh-TW" altLang="en-US" sz="2000" dirty="0">
                <a:solidFill>
                  <a:srgbClr val="000000"/>
                </a:solidFill>
                <a:latin typeface="標楷體" pitchFamily="65" charset="-120"/>
                <a:ea typeface="標楷體" pitchFamily="65" charset="-120"/>
              </a:rPr>
              <a:t>領域</a:t>
            </a:r>
            <a:r>
              <a:rPr lang="zh-TW" altLang="en-US" sz="2000" dirty="0" smtClean="0">
                <a:solidFill>
                  <a:srgbClr val="000000"/>
                </a:solidFill>
                <a:latin typeface="標楷體" pitchFamily="65" charset="-120"/>
                <a:ea typeface="標楷體" pitchFamily="65" charset="-120"/>
              </a:rPr>
              <a:t>教學外</a:t>
            </a:r>
            <a:r>
              <a:rPr lang="zh-TW" altLang="en-US" sz="2000" dirty="0">
                <a:solidFill>
                  <a:srgbClr val="000000"/>
                </a:solidFill>
                <a:latin typeface="標楷體" pitchFamily="65" charset="-120"/>
                <a:ea typeface="標楷體" pitchFamily="65" charset="-120"/>
              </a:rPr>
              <a:t>，亦著重</a:t>
            </a:r>
            <a:r>
              <a:rPr lang="zh-TW" altLang="en-US" sz="2000" b="1" dirty="0">
                <a:solidFill>
                  <a:srgbClr val="000000"/>
                </a:solidFill>
                <a:latin typeface="標楷體" pitchFamily="65" charset="-120"/>
                <a:ea typeface="標楷體" pitchFamily="65" charset="-120"/>
              </a:rPr>
              <a:t>奈米光電</a:t>
            </a:r>
            <a:r>
              <a:rPr lang="zh-TW" altLang="en-US" sz="2000" dirty="0">
                <a:solidFill>
                  <a:srgbClr val="000000"/>
                </a:solidFill>
                <a:latin typeface="標楷體" pitchFamily="65" charset="-120"/>
                <a:ea typeface="標楷體" pitchFamily="65" charset="-120"/>
              </a:rPr>
              <a:t>、</a:t>
            </a:r>
            <a:r>
              <a:rPr lang="zh-TW" altLang="en-US" sz="2000" b="1" dirty="0">
                <a:solidFill>
                  <a:srgbClr val="000000"/>
                </a:solidFill>
                <a:latin typeface="標楷體" pitchFamily="65" charset="-120"/>
                <a:ea typeface="標楷體" pitchFamily="65" charset="-120"/>
              </a:rPr>
              <a:t>固態材料</a:t>
            </a:r>
            <a:r>
              <a:rPr lang="zh-TW" altLang="en-US" sz="2000" dirty="0">
                <a:solidFill>
                  <a:srgbClr val="000000"/>
                </a:solidFill>
                <a:latin typeface="標楷體" pitchFamily="65" charset="-120"/>
                <a:ea typeface="標楷體" pitchFamily="65" charset="-120"/>
              </a:rPr>
              <a:t>等方面的應用研究，並和產業界進行合作交流，期使學生能實際參與產業的發展。理論與實務並重，培育國家科技人才，使學生具備完整物理基礎理論、專業知識和實務經驗。在管理與</a:t>
            </a:r>
            <a:r>
              <a:rPr lang="zh-TW" altLang="en-US" sz="2000" dirty="0" smtClean="0">
                <a:solidFill>
                  <a:srgbClr val="000000"/>
                </a:solidFill>
                <a:latin typeface="標楷體" pitchFamily="65" charset="-120"/>
                <a:ea typeface="標楷體" pitchFamily="65" charset="-120"/>
              </a:rPr>
              <a:t>法律方面，</a:t>
            </a:r>
            <a:r>
              <a:rPr lang="zh-TW" altLang="en-US" sz="2000" dirty="0">
                <a:solidFill>
                  <a:srgbClr val="000000"/>
                </a:solidFill>
                <a:latin typeface="標楷體" pitchFamily="65" charset="-120"/>
                <a:ea typeface="標楷體" pitchFamily="65" charset="-120"/>
              </a:rPr>
              <a:t>亦有能力擔任原理講解與技術研發之創新，成為物理</a:t>
            </a:r>
            <a:r>
              <a:rPr lang="zh-TW" altLang="en-US" sz="2000" dirty="0" smtClean="0">
                <a:solidFill>
                  <a:srgbClr val="000000"/>
                </a:solidFill>
                <a:latin typeface="標楷體" pitchFamily="65" charset="-120"/>
                <a:ea typeface="標楷體" pitchFamily="65" charset="-120"/>
              </a:rPr>
              <a:t>專業經營管理</a:t>
            </a:r>
            <a:r>
              <a:rPr lang="zh-TW" altLang="en-US" sz="2000" dirty="0">
                <a:solidFill>
                  <a:srgbClr val="000000"/>
                </a:solidFill>
                <a:latin typeface="標楷體" pitchFamily="65" charset="-120"/>
                <a:ea typeface="標楷體" pitchFamily="65" charset="-120"/>
              </a:rPr>
              <a:t>人才。</a:t>
            </a:r>
            <a:endParaRPr lang="zh-TW" altLang="en-US" sz="1600" dirty="0" smtClean="0">
              <a:solidFill>
                <a:srgbClr val="000000"/>
              </a:solidFill>
            </a:endParaRPr>
          </a:p>
          <a:p>
            <a:pPr marL="0" indent="0">
              <a:buNone/>
            </a:pPr>
            <a:endParaRPr lang="zh-TW" altLang="en-US" sz="2000" dirty="0" smtClean="0">
              <a:solidFill>
                <a:srgbClr val="000000"/>
              </a:solidFill>
              <a:latin typeface="標楷體" pitchFamily="65" charset="-120"/>
              <a:ea typeface="標楷體" pitchFamily="65" charset="-120"/>
            </a:endParaRPr>
          </a:p>
          <a:p>
            <a:pPr marL="0" indent="0">
              <a:buNone/>
            </a:pPr>
            <a:endParaRPr lang="zh-TW" altLang="en-US" sz="2000" b="1" dirty="0" smtClean="0">
              <a:solidFill>
                <a:srgbClr val="000000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CC2A01E-C0D0-462B-9BC0-D3B817EF5287}" type="slidenum">
              <a:rPr lang="zh-TW" altLang="en-US" smtClean="0"/>
              <a:pPr>
                <a:defRPr/>
              </a:pPr>
              <a:t>11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7301432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CC2A01E-C0D0-462B-9BC0-D3B817EF5287}" type="slidenum">
              <a:rPr lang="zh-TW" altLang="en-US" smtClean="0"/>
              <a:pPr>
                <a:defRPr/>
              </a:pPr>
              <a:t>12</a:t>
            </a:fld>
            <a:endParaRPr lang="zh-TW" altLang="en-US"/>
          </a:p>
        </p:txBody>
      </p:sp>
      <p:graphicFrame>
        <p:nvGraphicFramePr>
          <p:cNvPr id="3" name="表格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73893896"/>
              </p:ext>
            </p:extLst>
          </p:nvPr>
        </p:nvGraphicFramePr>
        <p:xfrm>
          <a:off x="251520" y="620688"/>
          <a:ext cx="8496945" cy="43497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499376"/>
                <a:gridCol w="1740984"/>
                <a:gridCol w="5256585"/>
              </a:tblGrid>
              <a:tr h="43497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400" kern="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研究領域</a:t>
                      </a:r>
                      <a:endParaRPr lang="zh-TW" sz="2400" kern="1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000" kern="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相關專長教師</a:t>
                      </a:r>
                      <a:endParaRPr lang="zh-TW" sz="2000" kern="1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400" kern="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研究主題</a:t>
                      </a:r>
                      <a:endParaRPr lang="zh-TW" sz="2400" kern="1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  <p:graphicFrame>
        <p:nvGraphicFramePr>
          <p:cNvPr id="5" name="表格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45393495"/>
              </p:ext>
            </p:extLst>
          </p:nvPr>
        </p:nvGraphicFramePr>
        <p:xfrm>
          <a:off x="251520" y="1124744"/>
          <a:ext cx="8533456" cy="245017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512168"/>
                <a:gridCol w="1728192"/>
                <a:gridCol w="5293096"/>
              </a:tblGrid>
              <a:tr h="359525">
                <a:tc rowSpan="5">
                  <a:txBody>
                    <a:bodyPr/>
                    <a:lstStyle/>
                    <a:p>
                      <a:pPr marL="8890" indent="-62230" algn="ctr">
                        <a:spcAft>
                          <a:spcPts val="0"/>
                        </a:spcAft>
                      </a:pPr>
                      <a:r>
                        <a:rPr lang="zh-TW" altLang="zh-TW" sz="2400" b="1" kern="1200" dirty="0" smtClean="0">
                          <a:solidFill>
                            <a:srgbClr val="000099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光電奈米</a:t>
                      </a:r>
                      <a:endParaRPr lang="zh-TW" sz="2400" b="1" kern="100" dirty="0">
                        <a:solidFill>
                          <a:srgbClr val="000099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zh-TW" sz="2200" b="0" kern="12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馮世維</a:t>
                      </a:r>
                      <a:endParaRPr lang="zh-TW" altLang="en-US" sz="2200" b="0" dirty="0">
                        <a:solidFill>
                          <a:schemeClr val="tx1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0" marR="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zh-TW" altLang="zh-TW" sz="1800" b="0" kern="12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顯示器材料之光電特性研究</a:t>
                      </a:r>
                      <a:r>
                        <a:rPr lang="zh-TW" altLang="en-US" sz="1800" b="0" kern="12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；</a:t>
                      </a:r>
                      <a:r>
                        <a:rPr lang="en-US" altLang="zh-TW" sz="1800" b="0" kern="12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III-V</a:t>
                      </a:r>
                      <a:r>
                        <a:rPr lang="zh-TW" altLang="zh-TW" sz="1800" b="0" kern="12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半導體</a:t>
                      </a:r>
                      <a:r>
                        <a:rPr lang="en-US" altLang="zh-TW" sz="1800" b="0" kern="12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(</a:t>
                      </a:r>
                      <a:r>
                        <a:rPr lang="en-US" altLang="zh-TW" sz="1800" b="0" kern="1200" dirty="0" err="1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GaN</a:t>
                      </a:r>
                      <a:r>
                        <a:rPr lang="en-US" altLang="zh-TW" sz="1800" b="0" kern="12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)</a:t>
                      </a:r>
                      <a:r>
                        <a:rPr lang="zh-TW" altLang="zh-TW" sz="1800" b="0" kern="12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光學特性</a:t>
                      </a:r>
                      <a:r>
                        <a:rPr lang="zh-TW" altLang="en-US" sz="1800" b="0" kern="12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；</a:t>
                      </a:r>
                      <a:r>
                        <a:rPr lang="zh-TW" altLang="zh-TW" sz="1800" b="0" kern="12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有機發光材料</a:t>
                      </a:r>
                      <a:endParaRPr lang="zh-TW" altLang="en-US" b="0" dirty="0">
                        <a:solidFill>
                          <a:schemeClr val="tx1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0" marR="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59525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zh-TW" sz="22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黃建榮</a:t>
                      </a:r>
                      <a:endParaRPr lang="zh-TW" altLang="en-US" sz="2200" dirty="0">
                        <a:solidFill>
                          <a:schemeClr val="tx1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r>
                        <a:rPr lang="zh-TW" altLang="zh-TW" sz="18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有機發光二極體</a:t>
                      </a:r>
                      <a:r>
                        <a:rPr lang="en-US" altLang="zh-TW" sz="18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(OLED)</a:t>
                      </a:r>
                      <a:r>
                        <a:rPr lang="zh-TW" altLang="en-US" sz="18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；</a:t>
                      </a:r>
                      <a:r>
                        <a:rPr lang="zh-TW" altLang="zh-TW" sz="18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有機太陽能電池</a:t>
                      </a:r>
                      <a:r>
                        <a:rPr lang="zh-TW" altLang="en-US" sz="18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；</a:t>
                      </a:r>
                      <a:r>
                        <a:rPr lang="zh-TW" altLang="zh-TW" sz="18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奈米材料與製程</a:t>
                      </a:r>
                      <a:r>
                        <a:rPr lang="zh-TW" altLang="en-US" sz="18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；</a:t>
                      </a:r>
                      <a:r>
                        <a:rPr lang="zh-TW" altLang="zh-TW" sz="18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半導體元件與製程技術</a:t>
                      </a:r>
                      <a:r>
                        <a:rPr lang="zh-TW" altLang="en-US" sz="18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；</a:t>
                      </a:r>
                      <a:r>
                        <a:rPr lang="zh-TW" altLang="zh-TW" sz="18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光電元件</a:t>
                      </a:r>
                      <a:r>
                        <a:rPr lang="zh-TW" altLang="en-US" sz="18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；</a:t>
                      </a:r>
                      <a:r>
                        <a:rPr lang="zh-TW" altLang="zh-TW" sz="18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矽氧化物半導體</a:t>
                      </a:r>
                      <a:endParaRPr lang="zh-TW" altLang="en-US" sz="18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0" marR="0" marT="0" marB="0" anchor="ctr"/>
                </a:tc>
              </a:tr>
              <a:tr h="359525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zh-TW" sz="22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孫士傑</a:t>
                      </a:r>
                      <a:endParaRPr lang="zh-TW" altLang="en-US" sz="2200" dirty="0">
                        <a:solidFill>
                          <a:schemeClr val="tx1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r>
                        <a:rPr lang="zh-TW" altLang="zh-TW" sz="18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固態理論</a:t>
                      </a:r>
                      <a:endParaRPr lang="zh-TW" altLang="en-US" sz="20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0" marR="0" marT="0" marB="0" anchor="ctr"/>
                </a:tc>
              </a:tr>
              <a:tr h="359525">
                <a:tc vMerge="1">
                  <a:txBody>
                    <a:bodyPr/>
                    <a:lstStyle/>
                    <a:p>
                      <a:pPr marL="8890" indent="-62230" algn="ctr">
                        <a:spcAft>
                          <a:spcPts val="0"/>
                        </a:spcAft>
                      </a:pPr>
                      <a:endParaRPr lang="zh-TW" sz="2400" b="1" kern="100" dirty="0">
                        <a:solidFill>
                          <a:srgbClr val="000099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zh-TW" sz="22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蔡進譯</a:t>
                      </a:r>
                      <a:endParaRPr lang="zh-TW" altLang="en-US" sz="2200" dirty="0">
                        <a:solidFill>
                          <a:schemeClr val="tx1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r>
                        <a:rPr lang="zh-TW" altLang="zh-TW" sz="18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半導體雷射</a:t>
                      </a:r>
                      <a:r>
                        <a:rPr lang="zh-TW" altLang="en-US" sz="18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；</a:t>
                      </a:r>
                      <a:r>
                        <a:rPr lang="zh-TW" altLang="zh-TW" sz="18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光電元件</a:t>
                      </a:r>
                      <a:r>
                        <a:rPr lang="zh-TW" altLang="en-US" sz="18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；</a:t>
                      </a:r>
                      <a:r>
                        <a:rPr lang="zh-TW" altLang="zh-TW" sz="18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奈米元件物理及應用</a:t>
                      </a:r>
                      <a:endParaRPr lang="zh-TW" altLang="en-US" sz="20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0" marR="0" marT="0" marB="0" anchor="ctr"/>
                </a:tc>
              </a:tr>
              <a:tr h="359525">
                <a:tc vMerge="1">
                  <a:txBody>
                    <a:bodyPr/>
                    <a:lstStyle/>
                    <a:p>
                      <a:pPr marL="8890" indent="-62230" algn="ctr">
                        <a:spcAft>
                          <a:spcPts val="0"/>
                        </a:spcAft>
                      </a:pPr>
                      <a:endParaRPr lang="zh-TW" sz="2400" b="1" kern="100" dirty="0">
                        <a:solidFill>
                          <a:srgbClr val="000099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zh-TW" sz="22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廖英彥</a:t>
                      </a:r>
                      <a:endParaRPr lang="zh-TW" altLang="en-US" sz="2200" dirty="0">
                        <a:solidFill>
                          <a:schemeClr val="tx1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r>
                        <a:rPr lang="zh-TW" altLang="zh-TW" sz="18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凝體物理</a:t>
                      </a:r>
                      <a:r>
                        <a:rPr lang="zh-TW" altLang="en-US" sz="18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；</a:t>
                      </a:r>
                      <a:r>
                        <a:rPr lang="zh-TW" altLang="zh-TW" sz="18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分子物理</a:t>
                      </a:r>
                      <a:endParaRPr lang="zh-TW" altLang="en-US" sz="20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  <p:graphicFrame>
        <p:nvGraphicFramePr>
          <p:cNvPr id="6" name="表格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18712340"/>
              </p:ext>
            </p:extLst>
          </p:nvPr>
        </p:nvGraphicFramePr>
        <p:xfrm>
          <a:off x="251520" y="3789040"/>
          <a:ext cx="8533456" cy="198674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512168"/>
                <a:gridCol w="1728192"/>
                <a:gridCol w="5293096"/>
              </a:tblGrid>
              <a:tr h="404624">
                <a:tc rowSpan="5">
                  <a:txBody>
                    <a:bodyPr/>
                    <a:lstStyle/>
                    <a:p>
                      <a:pPr marL="8890" indent="-62230" algn="ctr">
                        <a:spcAft>
                          <a:spcPts val="0"/>
                        </a:spcAft>
                      </a:pPr>
                      <a:r>
                        <a:rPr lang="zh-TW" altLang="zh-TW" sz="2400" b="1" kern="1200" dirty="0" smtClean="0">
                          <a:solidFill>
                            <a:srgbClr val="000099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固態材料</a:t>
                      </a:r>
                      <a:endParaRPr lang="zh-TW" sz="2400" b="1" kern="100" dirty="0">
                        <a:solidFill>
                          <a:srgbClr val="000099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zh-TW" sz="2200" b="0" kern="12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胡裕民</a:t>
                      </a:r>
                      <a:endParaRPr lang="zh-TW" altLang="en-US" sz="2200" b="0" dirty="0">
                        <a:solidFill>
                          <a:schemeClr val="tx1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0" marR="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zh-TW" altLang="zh-TW" sz="1800" b="0" kern="12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磁性金屬與氧化物薄膜材料</a:t>
                      </a:r>
                      <a:r>
                        <a:rPr lang="zh-TW" altLang="en-US" sz="1800" b="0" kern="12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；</a:t>
                      </a:r>
                      <a:r>
                        <a:rPr lang="zh-TW" altLang="zh-TW" sz="1800" b="0" kern="12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薄膜製程</a:t>
                      </a:r>
                      <a:r>
                        <a:rPr lang="zh-TW" altLang="en-US" sz="1800" b="0" kern="12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；</a:t>
                      </a:r>
                      <a:r>
                        <a:rPr lang="zh-TW" altLang="zh-TW" sz="1800" b="0" kern="12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自旋電子與記憶體元件</a:t>
                      </a:r>
                      <a:endParaRPr lang="zh-TW" altLang="en-US" b="0" dirty="0">
                        <a:solidFill>
                          <a:schemeClr val="tx1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0" marR="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59525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zh-TW" sz="22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余進忠</a:t>
                      </a:r>
                      <a:endParaRPr lang="zh-TW" altLang="en-US" sz="2200" dirty="0">
                        <a:solidFill>
                          <a:schemeClr val="tx1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r>
                        <a:rPr lang="zh-TW" altLang="zh-TW" sz="1800" kern="12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磁性超薄膜</a:t>
                      </a:r>
                      <a:r>
                        <a:rPr lang="zh-TW" altLang="en-US" sz="1800" kern="12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；</a:t>
                      </a:r>
                      <a:r>
                        <a:rPr lang="zh-TW" altLang="zh-TW" sz="1800" kern="12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自旋電子元件</a:t>
                      </a:r>
                      <a:r>
                        <a:rPr lang="zh-TW" altLang="en-US" sz="1800" kern="12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；</a:t>
                      </a:r>
                      <a:r>
                        <a:rPr lang="zh-TW" altLang="zh-TW" sz="1800" kern="12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掃針顯微術</a:t>
                      </a:r>
                      <a:endParaRPr lang="zh-TW" altLang="en-US" sz="1800" dirty="0">
                        <a:solidFill>
                          <a:schemeClr val="tx1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0" marR="0" marT="0" marB="0" anchor="ctr"/>
                </a:tc>
              </a:tr>
              <a:tr h="359525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zh-TW" sz="22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韓岱君</a:t>
                      </a:r>
                      <a:endParaRPr lang="zh-TW" altLang="en-US" sz="2200" dirty="0">
                        <a:solidFill>
                          <a:schemeClr val="tx1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r>
                        <a:rPr lang="zh-TW" altLang="zh-TW" sz="18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磁性物理</a:t>
                      </a:r>
                      <a:r>
                        <a:rPr lang="zh-TW" altLang="en-US" sz="18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；</a:t>
                      </a:r>
                      <a:r>
                        <a:rPr lang="zh-TW" altLang="zh-TW" sz="18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磁電材料</a:t>
                      </a:r>
                      <a:r>
                        <a:rPr lang="zh-TW" altLang="en-US" sz="18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；</a:t>
                      </a:r>
                      <a:r>
                        <a:rPr lang="zh-TW" altLang="zh-TW" sz="18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薄膜物理</a:t>
                      </a:r>
                      <a:endParaRPr lang="zh-TW" altLang="en-US" sz="20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0" marR="0" marT="0" marB="0" anchor="ctr"/>
                </a:tc>
              </a:tr>
              <a:tr h="359525">
                <a:tc vMerge="1">
                  <a:txBody>
                    <a:bodyPr/>
                    <a:lstStyle/>
                    <a:p>
                      <a:pPr marL="8890" indent="-62230" algn="ctr">
                        <a:spcAft>
                          <a:spcPts val="0"/>
                        </a:spcAft>
                      </a:pPr>
                      <a:endParaRPr lang="zh-TW" sz="2000" b="1" kern="100" dirty="0">
                        <a:solidFill>
                          <a:srgbClr val="000099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zh-TW" sz="22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謝振豪</a:t>
                      </a:r>
                      <a:endParaRPr lang="zh-TW" altLang="en-US" sz="2200" dirty="0">
                        <a:solidFill>
                          <a:schemeClr val="tx1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r>
                        <a:rPr lang="zh-TW" altLang="zh-TW" sz="18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半導體物理實驗</a:t>
                      </a:r>
                      <a:r>
                        <a:rPr lang="zh-TW" altLang="en-US" sz="18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；</a:t>
                      </a:r>
                      <a:r>
                        <a:rPr lang="zh-TW" altLang="zh-TW" sz="18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固態光譜學</a:t>
                      </a:r>
                      <a:endParaRPr lang="zh-TW" altLang="en-US" sz="20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0" marR="0" marT="0" marB="0" anchor="ctr"/>
                </a:tc>
              </a:tr>
              <a:tr h="359525">
                <a:tc vMerge="1">
                  <a:txBody>
                    <a:bodyPr/>
                    <a:lstStyle/>
                    <a:p>
                      <a:pPr marL="8890" indent="-62230" algn="ctr">
                        <a:spcAft>
                          <a:spcPts val="0"/>
                        </a:spcAft>
                      </a:pPr>
                      <a:endParaRPr lang="zh-TW" sz="2000" b="1" kern="100" dirty="0">
                        <a:solidFill>
                          <a:srgbClr val="000099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zh-TW" sz="22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邱昭文</a:t>
                      </a:r>
                      <a:endParaRPr lang="zh-TW" altLang="en-US" sz="2200" dirty="0">
                        <a:solidFill>
                          <a:schemeClr val="tx1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r>
                        <a:rPr lang="zh-TW" altLang="zh-TW" sz="18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同步輻射</a:t>
                      </a:r>
                      <a:r>
                        <a:rPr lang="zh-TW" altLang="en-US" sz="18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；</a:t>
                      </a:r>
                      <a:r>
                        <a:rPr lang="en-US" altLang="zh-TW" sz="18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X</a:t>
                      </a:r>
                      <a:r>
                        <a:rPr lang="zh-TW" altLang="zh-TW" sz="18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光物理</a:t>
                      </a:r>
                      <a:r>
                        <a:rPr lang="zh-TW" altLang="en-US" sz="18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；</a:t>
                      </a:r>
                      <a:r>
                        <a:rPr lang="zh-TW" altLang="zh-TW" sz="18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固態物理</a:t>
                      </a:r>
                      <a:endParaRPr lang="zh-TW" altLang="en-US" sz="20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323530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323528" y="548680"/>
            <a:ext cx="8568952" cy="648072"/>
          </a:xfrm>
          <a:solidFill>
            <a:schemeClr val="tx1"/>
          </a:solidFill>
        </p:spPr>
        <p:txBody>
          <a:bodyPr/>
          <a:lstStyle/>
          <a:p>
            <a:pPr algn="l"/>
            <a:r>
              <a:rPr lang="en-US" altLang="zh-TW" sz="3200" dirty="0" smtClean="0">
                <a:solidFill>
                  <a:srgbClr val="FFFF00"/>
                </a:solidFill>
                <a:latin typeface="標楷體" pitchFamily="65" charset="-120"/>
                <a:ea typeface="標楷體" pitchFamily="65" charset="-120"/>
              </a:rPr>
              <a:t/>
            </a:r>
            <a:br>
              <a:rPr lang="en-US" altLang="zh-TW" sz="3200" dirty="0" smtClean="0">
                <a:solidFill>
                  <a:srgbClr val="FFFF00"/>
                </a:solidFill>
                <a:latin typeface="標楷體" pitchFamily="65" charset="-120"/>
                <a:ea typeface="標楷體" pitchFamily="65" charset="-120"/>
              </a:rPr>
            </a:br>
            <a:r>
              <a:rPr lang="zh-TW" altLang="en-US" sz="3200" dirty="0" smtClean="0">
                <a:solidFill>
                  <a:srgbClr val="FFFF00"/>
                </a:solidFill>
                <a:latin typeface="標楷體" pitchFamily="65" charset="-120"/>
                <a:ea typeface="標楷體" pitchFamily="65" charset="-120"/>
              </a:rPr>
              <a:t>統計學研究所</a:t>
            </a:r>
            <a:r>
              <a:rPr lang="en-US" altLang="zh-TW" sz="3200" dirty="0" smtClean="0">
                <a:solidFill>
                  <a:srgbClr val="FFFF00"/>
                </a:solidFill>
                <a:latin typeface="標楷體" pitchFamily="65" charset="-120"/>
                <a:ea typeface="標楷體" pitchFamily="65" charset="-120"/>
              </a:rPr>
              <a:t>-</a:t>
            </a:r>
            <a:r>
              <a:rPr lang="zh-TW" altLang="en-US" sz="3200" dirty="0" smtClean="0">
                <a:solidFill>
                  <a:srgbClr val="FFFF00"/>
                </a:solidFill>
                <a:latin typeface="標楷體" pitchFamily="65" charset="-120"/>
                <a:ea typeface="標楷體" pitchFamily="65" charset="-120"/>
              </a:rPr>
              <a:t>發展特色、師資專長與研究領域</a:t>
            </a:r>
            <a:br>
              <a:rPr lang="zh-TW" altLang="en-US" sz="3200" dirty="0" smtClean="0">
                <a:solidFill>
                  <a:srgbClr val="FFFF00"/>
                </a:solidFill>
                <a:latin typeface="標楷體" pitchFamily="65" charset="-120"/>
                <a:ea typeface="標楷體" pitchFamily="65" charset="-120"/>
              </a:rPr>
            </a:br>
            <a:endParaRPr lang="zh-TW" altLang="en-US" sz="3200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67544" y="1124744"/>
            <a:ext cx="8229600" cy="4857403"/>
          </a:xfrm>
        </p:spPr>
        <p:txBody>
          <a:bodyPr/>
          <a:lstStyle/>
          <a:p>
            <a:pPr marL="0" indent="0" eaLnBrk="1" fontAlgn="auto" hangingPunct="1">
              <a:buNone/>
            </a:pPr>
            <a:r>
              <a:rPr lang="zh-TW" altLang="zh-TW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設置目的：</a:t>
            </a:r>
          </a:p>
          <a:p>
            <a:pPr marL="0" indent="0" eaLnBrk="1" fontAlgn="auto" hangingPunct="1">
              <a:buNone/>
            </a:pPr>
            <a:r>
              <a:rPr lang="zh-TW" altLang="zh-TW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一、</a:t>
            </a:r>
            <a:r>
              <a:rPr lang="zh-TW" altLang="zh-TW" sz="20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提昇我國科技與經濟之發展</a:t>
            </a:r>
            <a:r>
              <a:rPr lang="zh-TW" altLang="zh-TW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zh-TW" altLang="zh-TW" sz="2000" dirty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zh-TW" altLang="zh-TW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二、</a:t>
            </a:r>
            <a:r>
              <a:rPr lang="zh-TW" altLang="zh-TW" sz="20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培養優秀統計人才</a:t>
            </a:r>
            <a:r>
              <a:rPr lang="zh-TW" altLang="zh-TW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zh-TW" altLang="zh-TW" sz="2000" dirty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zh-TW" altLang="zh-TW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三、</a:t>
            </a:r>
            <a:r>
              <a:rPr lang="zh-TW" altLang="zh-TW" sz="20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支援校內其他系所</a:t>
            </a:r>
            <a:r>
              <a:rPr lang="en-US" altLang="zh-TW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en-US" altLang="zh-TW" sz="2000" dirty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en-US" altLang="zh-TW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   </a:t>
            </a:r>
            <a:r>
              <a:rPr lang="zh-TW" altLang="zh-TW" sz="1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統計學</a:t>
            </a:r>
            <a:r>
              <a:rPr lang="zh-TW" altLang="zh-TW" sz="1800" dirty="0">
                <a:latin typeface="標楷體" panose="03000509000000000000" pitchFamily="65" charset="-120"/>
                <a:ea typeface="標楷體" panose="03000509000000000000" pitchFamily="65" charset="-120"/>
              </a:rPr>
              <a:t>已普遍應用到各領域。在教學研究上，如何善用統計工具，亦為本校應用經濟、金融管理、資訊管理、土木與環境工程、生命科學、亞太工商管理等系所共同需求。</a:t>
            </a:r>
          </a:p>
          <a:p>
            <a:pPr marL="0" indent="0" eaLnBrk="1" fontAlgn="auto" hangingPunct="1">
              <a:buNone/>
            </a:pPr>
            <a:r>
              <a:rPr lang="zh-TW" altLang="zh-TW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四、</a:t>
            </a:r>
            <a:r>
              <a:rPr lang="zh-TW" altLang="zh-TW" sz="20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本校具備發展統計學之健全的基礎</a:t>
            </a:r>
            <a:r>
              <a:rPr lang="zh-TW" altLang="zh-TW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zh-TW" altLang="zh-TW" sz="2000" dirty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zh-TW" altLang="zh-TW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五、</a:t>
            </a:r>
            <a:r>
              <a:rPr lang="zh-TW" altLang="zh-TW" sz="20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統計學是適合國人發展的學科 </a:t>
            </a:r>
            <a:endParaRPr lang="zh-TW" altLang="zh-TW" sz="20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 eaLnBrk="1" fontAlgn="auto" hangingPunct="1">
              <a:buNone/>
            </a:pPr>
            <a:r>
              <a:rPr lang="zh-TW" altLang="zh-TW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發展方向：</a:t>
            </a:r>
            <a:r>
              <a:rPr lang="zh-TW" altLang="zh-TW" sz="20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工業統計、財金統計</a:t>
            </a:r>
            <a:endParaRPr lang="zh-TW" altLang="zh-TW" sz="20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 eaLnBrk="1" fontAlgn="auto" hangingPunct="1">
              <a:buNone/>
            </a:pPr>
            <a:r>
              <a:rPr lang="en-US" altLang="zh-TW" sz="1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   </a:t>
            </a:r>
            <a:r>
              <a:rPr lang="zh-TW" altLang="zh-TW" sz="1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國人</a:t>
            </a:r>
            <a:r>
              <a:rPr lang="zh-TW" altLang="zh-TW" sz="1800" dirty="0">
                <a:latin typeface="標楷體" panose="03000509000000000000" pitchFamily="65" charset="-120"/>
                <a:ea typeface="標楷體" panose="03000509000000000000" pitchFamily="65" charset="-120"/>
              </a:rPr>
              <a:t>的才智頗適合研究統計。自民國</a:t>
            </a:r>
            <a:r>
              <a:rPr lang="en-US" altLang="zh-TW" sz="1800" dirty="0">
                <a:latin typeface="標楷體" panose="03000509000000000000" pitchFamily="65" charset="-120"/>
                <a:ea typeface="標楷體" panose="03000509000000000000" pitchFamily="65" charset="-120"/>
              </a:rPr>
              <a:t>71</a:t>
            </a:r>
            <a:r>
              <a:rPr lang="zh-TW" altLang="zh-TW" sz="1800" dirty="0">
                <a:latin typeface="標楷體" panose="03000509000000000000" pitchFamily="65" charset="-120"/>
                <a:ea typeface="標楷體" panose="03000509000000000000" pitchFamily="65" charset="-120"/>
              </a:rPr>
              <a:t>年中央研究院成立統計科學研究所，近</a:t>
            </a:r>
            <a:r>
              <a:rPr lang="en-US" altLang="zh-TW" sz="1800" dirty="0">
                <a:latin typeface="標楷體" panose="03000509000000000000" pitchFamily="65" charset="-120"/>
                <a:ea typeface="標楷體" panose="03000509000000000000" pitchFamily="65" charset="-120"/>
              </a:rPr>
              <a:t>20</a:t>
            </a:r>
            <a:r>
              <a:rPr lang="zh-TW" altLang="zh-TW" sz="1800" dirty="0">
                <a:latin typeface="標楷體" panose="03000509000000000000" pitchFamily="65" charset="-120"/>
                <a:ea typeface="標楷體" panose="03000509000000000000" pitchFamily="65" charset="-120"/>
              </a:rPr>
              <a:t>多年來，帶動國內統計研究風潮，使統計成為國內學術界一活躍的學門。根據科技部公佈的資料，與數、理、化相比，在考慮人口因素下，台灣統計研究在 </a:t>
            </a:r>
            <a:r>
              <a:rPr lang="en-US" altLang="zh-TW" sz="18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SCI</a:t>
            </a:r>
            <a:r>
              <a:rPr lang="en-US" altLang="zh-TW" sz="1800" dirty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zh-TW" altLang="zh-TW" sz="1800" dirty="0">
                <a:latin typeface="標楷體" panose="03000509000000000000" pitchFamily="65" charset="-120"/>
                <a:ea typeface="標楷體" panose="03000509000000000000" pitchFamily="65" charset="-120"/>
              </a:rPr>
              <a:t>期刊發表的論文，不論在質與量，均遠超過日本、韓國及中國大陸。再以有統計界諾貝爾獎之稱的 </a:t>
            </a:r>
            <a:r>
              <a:rPr lang="en-US" altLang="zh-TW" sz="18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COPSS Presidents' Award</a:t>
            </a:r>
            <a:r>
              <a:rPr lang="en-US" altLang="zh-TW" sz="1800" dirty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zh-TW" altLang="zh-TW" sz="1800" dirty="0">
                <a:latin typeface="標楷體" panose="03000509000000000000" pitchFamily="65" charset="-120"/>
                <a:ea typeface="標楷體" panose="03000509000000000000" pitchFamily="65" charset="-120"/>
              </a:rPr>
              <a:t>為例，每年頒</a:t>
            </a:r>
            <a:r>
              <a:rPr lang="en-US" altLang="zh-TW" sz="1800" dirty="0">
                <a:latin typeface="標楷體" panose="03000509000000000000" pitchFamily="65" charset="-120"/>
                <a:ea typeface="標楷體" panose="03000509000000000000" pitchFamily="65" charset="-120"/>
              </a:rPr>
              <a:t>1</a:t>
            </a:r>
            <a:r>
              <a:rPr lang="zh-TW" altLang="zh-TW" sz="1800" dirty="0">
                <a:latin typeface="標楷體" panose="03000509000000000000" pitchFamily="65" charset="-120"/>
                <a:ea typeface="標楷體" panose="03000509000000000000" pitchFamily="65" charset="-120"/>
              </a:rPr>
              <a:t>位，自</a:t>
            </a:r>
            <a:r>
              <a:rPr lang="en-US" altLang="zh-TW" sz="1800" dirty="0">
                <a:latin typeface="標楷體" panose="03000509000000000000" pitchFamily="65" charset="-120"/>
                <a:ea typeface="標楷體" panose="03000509000000000000" pitchFamily="65" charset="-120"/>
              </a:rPr>
              <a:t>1981</a:t>
            </a:r>
            <a:r>
              <a:rPr lang="zh-TW" altLang="zh-TW" sz="1800" dirty="0">
                <a:latin typeface="標楷體" panose="03000509000000000000" pitchFamily="65" charset="-120"/>
                <a:ea typeface="標楷體" panose="03000509000000000000" pitchFamily="65" charset="-120"/>
              </a:rPr>
              <a:t>至</a:t>
            </a:r>
            <a:r>
              <a:rPr lang="en-US" altLang="zh-TW" sz="1800" dirty="0">
                <a:latin typeface="標楷體" panose="03000509000000000000" pitchFamily="65" charset="-120"/>
                <a:ea typeface="標楷體" panose="03000509000000000000" pitchFamily="65" charset="-120"/>
              </a:rPr>
              <a:t>2012</a:t>
            </a:r>
            <a:r>
              <a:rPr lang="zh-TW" altLang="zh-TW" sz="1800" dirty="0">
                <a:latin typeface="標楷體" panose="03000509000000000000" pitchFamily="65" charset="-120"/>
                <a:ea typeface="標楷體" panose="03000509000000000000" pitchFamily="65" charset="-120"/>
              </a:rPr>
              <a:t>年間，便有</a:t>
            </a:r>
            <a:r>
              <a:rPr lang="en-US" altLang="zh-TW" sz="1800" dirty="0">
                <a:latin typeface="標楷體" panose="03000509000000000000" pitchFamily="65" charset="-120"/>
                <a:ea typeface="標楷體" panose="03000509000000000000" pitchFamily="65" charset="-120"/>
              </a:rPr>
              <a:t>9</a:t>
            </a:r>
            <a:r>
              <a:rPr lang="zh-TW" altLang="zh-TW" sz="1800" dirty="0">
                <a:latin typeface="標楷體" panose="03000509000000000000" pitchFamily="65" charset="-120"/>
                <a:ea typeface="標楷體" panose="03000509000000000000" pitchFamily="65" charset="-120"/>
              </a:rPr>
              <a:t>位</a:t>
            </a:r>
            <a:r>
              <a:rPr lang="zh-TW" altLang="zh-TW" sz="1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華人</a:t>
            </a:r>
            <a:r>
              <a:rPr lang="en-US" altLang="zh-TW" sz="1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zh-TW" sz="1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含</a:t>
            </a:r>
            <a:r>
              <a:rPr lang="zh-TW" altLang="zh-TW" sz="1800" dirty="0">
                <a:latin typeface="標楷體" panose="03000509000000000000" pitchFamily="65" charset="-120"/>
                <a:ea typeface="標楷體" panose="03000509000000000000" pitchFamily="65" charset="-120"/>
              </a:rPr>
              <a:t>台灣、香港、大陸）獲獎，華人獲獎比例為</a:t>
            </a:r>
            <a:r>
              <a:rPr lang="en-US" altLang="zh-TW" sz="1800" dirty="0">
                <a:latin typeface="標楷體" panose="03000509000000000000" pitchFamily="65" charset="-120"/>
                <a:ea typeface="標楷體" panose="03000509000000000000" pitchFamily="65" charset="-120"/>
              </a:rPr>
              <a:t>9/32</a:t>
            </a:r>
            <a:r>
              <a:rPr lang="zh-TW" altLang="zh-TW" sz="1800" dirty="0">
                <a:latin typeface="標楷體" panose="03000509000000000000" pitchFamily="65" charset="-120"/>
                <a:ea typeface="標楷體" panose="03000509000000000000" pitchFamily="65" charset="-120"/>
              </a:rPr>
              <a:t>，超過四分之一，實屬難得。相對於理工其他學門，發展統計所需之投資較少。在現階段發展統計，以持續提昇我國在國際上學術地位是很適當。 </a:t>
            </a:r>
          </a:p>
          <a:p>
            <a:endParaRPr lang="zh-TW" altLang="en-US" sz="2000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CC2A01E-C0D0-462B-9BC0-D3B817EF5287}" type="slidenum">
              <a:rPr lang="zh-TW" altLang="en-US" smtClean="0"/>
              <a:pPr>
                <a:defRPr/>
              </a:pPr>
              <a:t>13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1338990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CC2A01E-C0D0-462B-9BC0-D3B817EF5287}" type="slidenum">
              <a:rPr lang="zh-TW" altLang="en-US" smtClean="0"/>
              <a:pPr>
                <a:defRPr/>
              </a:pPr>
              <a:t>14</a:t>
            </a:fld>
            <a:endParaRPr lang="zh-TW" altLang="en-US"/>
          </a:p>
        </p:txBody>
      </p:sp>
      <p:graphicFrame>
        <p:nvGraphicFramePr>
          <p:cNvPr id="7" name="表格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34750102"/>
              </p:ext>
            </p:extLst>
          </p:nvPr>
        </p:nvGraphicFramePr>
        <p:xfrm>
          <a:off x="323528" y="1484784"/>
          <a:ext cx="8533456" cy="352013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512168"/>
                <a:gridCol w="1872208"/>
                <a:gridCol w="5149080"/>
              </a:tblGrid>
              <a:tr h="359525">
                <a:tc rowSpan="9">
                  <a:txBody>
                    <a:bodyPr/>
                    <a:lstStyle/>
                    <a:p>
                      <a:pPr marL="8890" indent="-62230" algn="ctr">
                        <a:spcAft>
                          <a:spcPts val="0"/>
                        </a:spcAft>
                      </a:pPr>
                      <a:r>
                        <a:rPr lang="zh-TW" altLang="zh-TW" sz="2400" b="1" kern="1200" dirty="0" smtClean="0">
                          <a:solidFill>
                            <a:srgbClr val="000099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統計</a:t>
                      </a:r>
                      <a:endParaRPr lang="zh-TW" sz="2400" b="1" kern="100" dirty="0">
                        <a:solidFill>
                          <a:srgbClr val="000099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400" b="0" kern="0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標楷體"/>
                          <a:cs typeface="新細明體"/>
                        </a:rPr>
                        <a:t>黃文璋</a:t>
                      </a:r>
                      <a:endParaRPr lang="zh-TW" sz="2400" b="0" kern="100" dirty="0">
                        <a:solidFill>
                          <a:schemeClr val="tx1"/>
                        </a:solidFill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zh-TW" altLang="zh-TW" sz="2400" b="0" kern="12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基礎統計</a:t>
                      </a:r>
                      <a:r>
                        <a:rPr lang="zh-TW" altLang="en-US" sz="2400" b="0" kern="12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；</a:t>
                      </a:r>
                      <a:r>
                        <a:rPr lang="zh-TW" altLang="zh-TW" sz="2400" b="0" kern="12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統計教育</a:t>
                      </a:r>
                      <a:endParaRPr lang="zh-TW" altLang="en-US" sz="2400" b="0" dirty="0">
                        <a:solidFill>
                          <a:schemeClr val="tx1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0" marR="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59525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400" kern="0" dirty="0">
                          <a:effectLst/>
                          <a:latin typeface="Calibri"/>
                          <a:ea typeface="標楷體"/>
                          <a:cs typeface="新細明體"/>
                        </a:rPr>
                        <a:t>羅夢娜</a:t>
                      </a:r>
                      <a:endParaRPr lang="zh-TW" sz="24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r>
                        <a:rPr lang="zh-TW" altLang="zh-TW" sz="24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工業統計</a:t>
                      </a:r>
                      <a:r>
                        <a:rPr lang="zh-TW" altLang="en-US" sz="24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；</a:t>
                      </a:r>
                      <a:r>
                        <a:rPr lang="zh-TW" altLang="zh-TW" sz="24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環境統計</a:t>
                      </a:r>
                      <a:endParaRPr lang="zh-TW" sz="2400" kern="1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0" marR="0" marT="0" marB="0"/>
                </a:tc>
              </a:tr>
              <a:tr h="359525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400" kern="0" dirty="0">
                          <a:effectLst/>
                          <a:latin typeface="Calibri"/>
                          <a:ea typeface="標楷體"/>
                          <a:cs typeface="新細明體"/>
                        </a:rPr>
                        <a:t>銀慶剛</a:t>
                      </a:r>
                      <a:endParaRPr lang="zh-TW" sz="24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TW" altLang="zh-TW" sz="24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基礎統計</a:t>
                      </a:r>
                      <a:r>
                        <a:rPr lang="zh-TW" altLang="en-US" sz="24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；</a:t>
                      </a:r>
                      <a:r>
                        <a:rPr lang="zh-TW" altLang="zh-TW" sz="24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工業統計</a:t>
                      </a:r>
                      <a:r>
                        <a:rPr lang="zh-TW" altLang="en-US" sz="24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；</a:t>
                      </a:r>
                      <a:r>
                        <a:rPr lang="zh-TW" altLang="zh-TW" sz="24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財金統計</a:t>
                      </a:r>
                      <a:endParaRPr lang="zh-TW" sz="2400" kern="1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0" marR="0" marT="0" marB="0" anchor="ctr"/>
                </a:tc>
              </a:tr>
              <a:tr h="359525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400" kern="0" dirty="0">
                          <a:effectLst/>
                          <a:latin typeface="Calibri"/>
                          <a:ea typeface="標楷體"/>
                          <a:cs typeface="新細明體"/>
                        </a:rPr>
                        <a:t>黃士峰</a:t>
                      </a:r>
                      <a:endParaRPr lang="zh-TW" sz="24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altLang="zh-TW" sz="24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工業統計</a:t>
                      </a:r>
                      <a:r>
                        <a:rPr lang="zh-TW" altLang="en-US" sz="24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；</a:t>
                      </a:r>
                      <a:r>
                        <a:rPr lang="zh-TW" altLang="zh-TW" sz="24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財金統計</a:t>
                      </a:r>
                      <a:endParaRPr lang="zh-TW" sz="2400" kern="1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0" marR="0" marT="0" marB="0" anchor="ctr"/>
                </a:tc>
              </a:tr>
              <a:tr h="359525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400" kern="0" dirty="0">
                          <a:effectLst/>
                          <a:latin typeface="Calibri"/>
                          <a:ea typeface="標楷體"/>
                          <a:cs typeface="新細明體"/>
                        </a:rPr>
                        <a:t>俞淑惠</a:t>
                      </a:r>
                      <a:endParaRPr lang="zh-TW" sz="24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altLang="zh-TW" sz="24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工業統計</a:t>
                      </a:r>
                      <a:r>
                        <a:rPr lang="zh-TW" altLang="en-US" sz="24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；</a:t>
                      </a:r>
                      <a:r>
                        <a:rPr lang="zh-TW" altLang="zh-TW" sz="24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財金統計</a:t>
                      </a:r>
                      <a:r>
                        <a:rPr lang="zh-TW" altLang="en-US" sz="24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；</a:t>
                      </a:r>
                      <a:r>
                        <a:rPr lang="zh-TW" altLang="zh-TW" sz="24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環境統計</a:t>
                      </a:r>
                      <a:endParaRPr lang="zh-TW" sz="2400" kern="1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0" marR="0" marT="0" marB="0" anchor="ctr"/>
                </a:tc>
              </a:tr>
              <a:tr h="359525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400" kern="0" dirty="0">
                          <a:effectLst/>
                          <a:latin typeface="Calibri"/>
                          <a:ea typeface="標楷體"/>
                          <a:cs typeface="新細明體"/>
                        </a:rPr>
                        <a:t>黃錦輝</a:t>
                      </a:r>
                      <a:endParaRPr lang="zh-TW" sz="24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altLang="zh-TW" sz="24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工業統計</a:t>
                      </a:r>
                      <a:r>
                        <a:rPr lang="zh-TW" altLang="en-US" sz="24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；</a:t>
                      </a:r>
                      <a:r>
                        <a:rPr lang="zh-TW" altLang="zh-TW" sz="24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生物統計</a:t>
                      </a:r>
                      <a:r>
                        <a:rPr lang="zh-TW" altLang="en-US" sz="24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；</a:t>
                      </a:r>
                      <a:r>
                        <a:rPr lang="zh-TW" altLang="zh-TW" sz="24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醫學統計</a:t>
                      </a:r>
                      <a:endParaRPr lang="zh-TW" sz="2400" kern="1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0" marR="0" marT="0" marB="0" anchor="ctr"/>
                </a:tc>
              </a:tr>
              <a:tr h="359525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400" kern="0" dirty="0">
                          <a:effectLst/>
                          <a:latin typeface="Calibri"/>
                          <a:ea typeface="標楷體"/>
                          <a:cs typeface="新細明體"/>
                        </a:rPr>
                        <a:t>郭錕霖</a:t>
                      </a:r>
                      <a:endParaRPr lang="zh-TW" sz="24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zh-TW" sz="24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基礎統計</a:t>
                      </a:r>
                      <a:r>
                        <a:rPr lang="zh-TW" altLang="en-US" sz="24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；</a:t>
                      </a:r>
                      <a:r>
                        <a:rPr lang="zh-TW" altLang="en-US" sz="2400" kern="12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工業</a:t>
                      </a:r>
                      <a:r>
                        <a:rPr lang="zh-TW" altLang="zh-TW" sz="2400" kern="12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統計</a:t>
                      </a:r>
                      <a:r>
                        <a:rPr lang="zh-TW" altLang="en-US" sz="2400" kern="12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；</a:t>
                      </a:r>
                      <a:r>
                        <a:rPr lang="zh-TW" altLang="zh-TW" sz="2400" kern="12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網絡分析</a:t>
                      </a:r>
                      <a:endParaRPr lang="zh-TW" sz="240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0" marR="0" marT="0" marB="0" anchor="ctr"/>
                </a:tc>
              </a:tr>
              <a:tr h="594052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400" kern="0" dirty="0">
                          <a:effectLst/>
                          <a:latin typeface="Calibri"/>
                          <a:ea typeface="標楷體"/>
                          <a:cs typeface="新細明體"/>
                        </a:rPr>
                        <a:t>張志浩</a:t>
                      </a:r>
                      <a:endParaRPr lang="zh-TW" sz="24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altLang="zh-TW" sz="24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基礎統計</a:t>
                      </a:r>
                      <a:r>
                        <a:rPr lang="zh-TW" altLang="en-US" sz="24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；</a:t>
                      </a:r>
                      <a:r>
                        <a:rPr lang="zh-TW" altLang="zh-TW" sz="24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工業統計</a:t>
                      </a:r>
                      <a:r>
                        <a:rPr lang="zh-TW" altLang="en-US" sz="24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；</a:t>
                      </a:r>
                      <a:r>
                        <a:rPr lang="zh-TW" altLang="zh-TW" sz="24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環境統計</a:t>
                      </a:r>
                      <a:endParaRPr lang="zh-TW" sz="2400" kern="1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0" marR="0" marT="0" marB="0" anchor="ctr"/>
                </a:tc>
              </a:tr>
              <a:tr h="359525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400" kern="0" dirty="0">
                          <a:effectLst/>
                          <a:latin typeface="Calibri"/>
                          <a:ea typeface="標楷體"/>
                          <a:cs typeface="新細明體"/>
                        </a:rPr>
                        <a:t>許湘伶</a:t>
                      </a:r>
                      <a:endParaRPr lang="zh-TW" sz="24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altLang="zh-TW" sz="24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基礎統計</a:t>
                      </a:r>
                      <a:r>
                        <a:rPr lang="zh-TW" altLang="en-US" sz="24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；</a:t>
                      </a:r>
                      <a:r>
                        <a:rPr lang="zh-TW" altLang="zh-TW" sz="24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工業統計</a:t>
                      </a:r>
                      <a:endParaRPr lang="zh-TW" sz="2400" kern="1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  <p:graphicFrame>
        <p:nvGraphicFramePr>
          <p:cNvPr id="8" name="表格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2250913"/>
              </p:ext>
            </p:extLst>
          </p:nvPr>
        </p:nvGraphicFramePr>
        <p:xfrm>
          <a:off x="323529" y="980728"/>
          <a:ext cx="8496945" cy="43497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499376"/>
                <a:gridCol w="1884999"/>
                <a:gridCol w="5112570"/>
              </a:tblGrid>
              <a:tr h="43497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400" kern="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研究領域</a:t>
                      </a:r>
                      <a:endParaRPr lang="zh-TW" sz="2400" kern="1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000" kern="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相關專長教師</a:t>
                      </a:r>
                      <a:endParaRPr lang="zh-TW" sz="2000" kern="1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400" kern="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研究主題</a:t>
                      </a:r>
                      <a:endParaRPr lang="zh-TW" sz="2400" kern="1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487279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9256DDB-638B-46C0-A68E-9CAEF1D52DAC}" type="slidenum">
              <a:rPr lang="zh-TW" altLang="en-US" smtClean="0"/>
              <a:pPr>
                <a:defRPr/>
              </a:pPr>
              <a:t>15</a:t>
            </a:fld>
            <a:endParaRPr lang="zh-TW" altLang="en-US"/>
          </a:p>
        </p:txBody>
      </p:sp>
      <p:sp>
        <p:nvSpPr>
          <p:cNvPr id="11267" name="矩形 4"/>
          <p:cNvSpPr>
            <a:spLocks noChangeArrowheads="1"/>
          </p:cNvSpPr>
          <p:nvPr/>
        </p:nvSpPr>
        <p:spPr bwMode="auto">
          <a:xfrm>
            <a:off x="263525" y="733425"/>
            <a:ext cx="8569325" cy="34163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zh-TW" altLang="en-US" sz="6000" dirty="0" smtClean="0">
                <a:latin typeface="Arial" charset="0"/>
                <a:ea typeface="標楷體" pitchFamily="65" charset="-120"/>
              </a:rPr>
              <a:t>歡迎報考</a:t>
            </a:r>
            <a:endParaRPr lang="en-US" altLang="zh-TW" sz="6000" dirty="0" smtClean="0">
              <a:latin typeface="Arial" charset="0"/>
              <a:ea typeface="標楷體" pitchFamily="65" charset="-120"/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zh-TW" altLang="en-US" sz="6000" dirty="0" smtClean="0">
                <a:latin typeface="Arial" charset="0"/>
                <a:ea typeface="標楷體" pitchFamily="65" charset="-120"/>
              </a:rPr>
              <a:t>敬請指教</a:t>
            </a:r>
            <a:r>
              <a:rPr lang="en-US" altLang="zh-TW" sz="6000" dirty="0">
                <a:latin typeface="Arial" charset="0"/>
                <a:ea typeface="標楷體" pitchFamily="65" charset="-120"/>
              </a:rPr>
              <a:t/>
            </a:r>
            <a:br>
              <a:rPr lang="en-US" altLang="zh-TW" sz="6000" dirty="0">
                <a:latin typeface="Arial" charset="0"/>
                <a:ea typeface="標楷體" pitchFamily="65" charset="-120"/>
              </a:rPr>
            </a:br>
            <a:endParaRPr lang="en-US" altLang="zh-TW" sz="6000" dirty="0">
              <a:latin typeface="Arial" charset="0"/>
              <a:ea typeface="標楷體" pitchFamily="65" charset="-12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lang="zh-TW" altLang="en-US" sz="3600" dirty="0">
              <a:latin typeface="Arial" charset="0"/>
            </a:endParaRPr>
          </a:p>
        </p:txBody>
      </p:sp>
      <p:pic>
        <p:nvPicPr>
          <p:cNvPr id="11268" name="Picture 2" descr="D:\science\images\log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0363" y="2708920"/>
            <a:ext cx="3338512" cy="35283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2929</TotalTime>
  <Words>2023</Words>
  <Application>Microsoft Office PowerPoint</Application>
  <PresentationFormat>如螢幕大小 (4:3)</PresentationFormat>
  <Paragraphs>233</Paragraphs>
  <Slides>15</Slides>
  <Notes>1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15</vt:i4>
      </vt:variant>
    </vt:vector>
  </HeadingPairs>
  <TitlesOfParts>
    <vt:vector size="16" baseType="lpstr">
      <vt:lpstr>Office 佈景主題</vt:lpstr>
      <vt:lpstr>   理學院4系1所 發展特色 師資專長 研究領域   </vt:lpstr>
      <vt:lpstr>應用數學系-發展特色、師資專長與研究領域</vt:lpstr>
      <vt:lpstr>PowerPoint 簡報</vt:lpstr>
      <vt:lpstr>PowerPoint 簡報</vt:lpstr>
      <vt:lpstr>應用化學系-發展特色、師資專長與研究領域</vt:lpstr>
      <vt:lpstr>PowerPoint 簡報</vt:lpstr>
      <vt:lpstr>PowerPoint 簡報</vt:lpstr>
      <vt:lpstr>生命科學系-發展特色、師資專長與研究領域</vt:lpstr>
      <vt:lpstr>PowerPoint 簡報</vt:lpstr>
      <vt:lpstr>PowerPoint 簡報</vt:lpstr>
      <vt:lpstr>應用物理學系-發展特色、師資專長與研究領域</vt:lpstr>
      <vt:lpstr>PowerPoint 簡報</vt:lpstr>
      <vt:lpstr> 統計學研究所-發展特色、師資專長與研究領域 </vt:lpstr>
      <vt:lpstr>PowerPoint 簡報</vt:lpstr>
      <vt:lpstr>PowerPoint 簡報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高雄大學管理學院 衡量指標</dc:title>
  <dc:creator>Leon</dc:creator>
  <cp:lastModifiedBy>Sky123.Org</cp:lastModifiedBy>
  <cp:revision>1564</cp:revision>
  <cp:lastPrinted>2014-09-10T01:42:00Z</cp:lastPrinted>
  <dcterms:created xsi:type="dcterms:W3CDTF">2011-11-11T10:58:47Z</dcterms:created>
  <dcterms:modified xsi:type="dcterms:W3CDTF">2014-11-19T06:27:37Z</dcterms:modified>
</cp:coreProperties>
</file>